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53"/>
  </p:handoutMasterIdLst>
  <p:sldIdLst>
    <p:sldId id="263" r:id="rId2"/>
    <p:sldId id="270" r:id="rId3"/>
    <p:sldId id="288" r:id="rId4"/>
    <p:sldId id="305" r:id="rId5"/>
    <p:sldId id="304" r:id="rId6"/>
    <p:sldId id="350" r:id="rId7"/>
    <p:sldId id="351" r:id="rId8"/>
    <p:sldId id="292" r:id="rId9"/>
    <p:sldId id="309" r:id="rId10"/>
    <p:sldId id="307" r:id="rId11"/>
    <p:sldId id="286" r:id="rId12"/>
    <p:sldId id="290" r:id="rId13"/>
    <p:sldId id="311" r:id="rId14"/>
    <p:sldId id="289" r:id="rId15"/>
    <p:sldId id="293" r:id="rId16"/>
    <p:sldId id="310" r:id="rId17"/>
    <p:sldId id="314" r:id="rId18"/>
    <p:sldId id="315" r:id="rId19"/>
    <p:sldId id="330" r:id="rId20"/>
    <p:sldId id="316" r:id="rId21"/>
    <p:sldId id="342" r:id="rId22"/>
    <p:sldId id="331" r:id="rId23"/>
    <p:sldId id="333" r:id="rId24"/>
    <p:sldId id="334" r:id="rId25"/>
    <p:sldId id="335" r:id="rId26"/>
    <p:sldId id="339" r:id="rId27"/>
    <p:sldId id="341" r:id="rId28"/>
    <p:sldId id="340" r:id="rId29"/>
    <p:sldId id="336" r:id="rId30"/>
    <p:sldId id="344" r:id="rId31"/>
    <p:sldId id="345" r:id="rId32"/>
    <p:sldId id="346" r:id="rId33"/>
    <p:sldId id="337" r:id="rId34"/>
    <p:sldId id="349" r:id="rId35"/>
    <p:sldId id="347" r:id="rId36"/>
    <p:sldId id="338" r:id="rId37"/>
    <p:sldId id="348" r:id="rId38"/>
    <p:sldId id="324" r:id="rId39"/>
    <p:sldId id="352" r:id="rId40"/>
    <p:sldId id="332" r:id="rId41"/>
    <p:sldId id="312" r:id="rId42"/>
    <p:sldId id="317" r:id="rId43"/>
    <p:sldId id="298" r:id="rId44"/>
    <p:sldId id="318" r:id="rId45"/>
    <p:sldId id="322" r:id="rId46"/>
    <p:sldId id="327" r:id="rId47"/>
    <p:sldId id="328" r:id="rId48"/>
    <p:sldId id="329" r:id="rId49"/>
    <p:sldId id="319" r:id="rId50"/>
    <p:sldId id="320" r:id="rId51"/>
    <p:sldId id="321" r:id="rId52"/>
  </p:sldIdLst>
  <p:sldSz cx="9144000" cy="6858000" type="screen4x3"/>
  <p:notesSz cx="6731000" cy="9863138"/>
  <p:defaultTextStyle>
    <a:defPPr>
      <a:defRPr lang="fr-FR"/>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9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7" autoAdjust="0"/>
    <p:restoredTop sz="94700"/>
  </p:normalViewPr>
  <p:slideViewPr>
    <p:cSldViewPr snapToObjects="1">
      <p:cViewPr varScale="1">
        <p:scale>
          <a:sx n="129" d="100"/>
          <a:sy n="129" d="100"/>
        </p:scale>
        <p:origin x="2072" y="200"/>
      </p:cViewPr>
      <p:guideLst>
        <p:guide orient="horz" pos="1968"/>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F0D3CD7-E19A-690F-332F-BD7C095216CF}"/>
              </a:ext>
            </a:extLst>
          </p:cNvPr>
          <p:cNvSpPr>
            <a:spLocks noGrp="1"/>
          </p:cNvSpPr>
          <p:nvPr>
            <p:ph type="hdr" sz="quarter"/>
          </p:nvPr>
        </p:nvSpPr>
        <p:spPr>
          <a:xfrm>
            <a:off x="0" y="0"/>
            <a:ext cx="2916238" cy="493713"/>
          </a:xfrm>
          <a:prstGeom prst="rect">
            <a:avLst/>
          </a:prstGeom>
        </p:spPr>
        <p:txBody>
          <a:bodyPr vert="horz" lIns="91440" tIns="45720" rIns="91440" bIns="45720" rtlCol="0"/>
          <a:lstStyle>
            <a:lvl1pPr algn="l">
              <a:defRPr sz="1200">
                <a:latin typeface="Arial" charset="0"/>
              </a:defRPr>
            </a:lvl1pPr>
          </a:lstStyle>
          <a:p>
            <a:pPr>
              <a:defRPr/>
            </a:pPr>
            <a:endParaRPr lang="fr-FR" dirty="0"/>
          </a:p>
        </p:txBody>
      </p:sp>
      <p:sp>
        <p:nvSpPr>
          <p:cNvPr id="3" name="Espace réservé de la date 2">
            <a:extLst>
              <a:ext uri="{FF2B5EF4-FFF2-40B4-BE49-F238E27FC236}">
                <a16:creationId xmlns:a16="http://schemas.microsoft.com/office/drawing/2014/main" id="{DF28800B-CA29-F636-4D87-61FC63250D89}"/>
              </a:ext>
            </a:extLst>
          </p:cNvPr>
          <p:cNvSpPr>
            <a:spLocks noGrp="1"/>
          </p:cNvSpPr>
          <p:nvPr>
            <p:ph type="dt" sz="quarter" idx="1"/>
          </p:nvPr>
        </p:nvSpPr>
        <p:spPr>
          <a:xfrm>
            <a:off x="3813175" y="0"/>
            <a:ext cx="2916238" cy="493713"/>
          </a:xfrm>
          <a:prstGeom prst="rect">
            <a:avLst/>
          </a:prstGeom>
        </p:spPr>
        <p:txBody>
          <a:bodyPr vert="horz" lIns="91440" tIns="45720" rIns="91440" bIns="45720" rtlCol="0"/>
          <a:lstStyle>
            <a:lvl1pPr algn="r">
              <a:defRPr sz="1200">
                <a:latin typeface="Arial" charset="0"/>
              </a:defRPr>
            </a:lvl1pPr>
          </a:lstStyle>
          <a:p>
            <a:pPr>
              <a:defRPr/>
            </a:pPr>
            <a:fld id="{0053963B-B399-3E45-AC29-34068DFDAF74}" type="datetimeFigureOut">
              <a:rPr lang="fr-FR"/>
              <a:pPr>
                <a:defRPr/>
              </a:pPr>
              <a:t>11/05/2022</a:t>
            </a:fld>
            <a:endParaRPr lang="fr-FR" dirty="0"/>
          </a:p>
        </p:txBody>
      </p:sp>
      <p:sp>
        <p:nvSpPr>
          <p:cNvPr id="4" name="Espace réservé du pied de page 3">
            <a:extLst>
              <a:ext uri="{FF2B5EF4-FFF2-40B4-BE49-F238E27FC236}">
                <a16:creationId xmlns:a16="http://schemas.microsoft.com/office/drawing/2014/main" id="{50E178C2-DB1E-DF3E-1BF2-A2826B59B502}"/>
              </a:ext>
            </a:extLst>
          </p:cNvPr>
          <p:cNvSpPr>
            <a:spLocks noGrp="1"/>
          </p:cNvSpPr>
          <p:nvPr>
            <p:ph type="ftr" sz="quarter" idx="2"/>
          </p:nvPr>
        </p:nvSpPr>
        <p:spPr>
          <a:xfrm>
            <a:off x="0" y="9367838"/>
            <a:ext cx="2916238" cy="493712"/>
          </a:xfrm>
          <a:prstGeom prst="rect">
            <a:avLst/>
          </a:prstGeom>
        </p:spPr>
        <p:txBody>
          <a:bodyPr vert="horz" lIns="91440" tIns="45720" rIns="91440" bIns="45720" rtlCol="0" anchor="b"/>
          <a:lstStyle>
            <a:lvl1pPr algn="l">
              <a:defRPr sz="1200">
                <a:latin typeface="Arial" charset="0"/>
              </a:defRPr>
            </a:lvl1pPr>
          </a:lstStyle>
          <a:p>
            <a:pPr>
              <a:defRPr/>
            </a:pPr>
            <a:endParaRPr lang="fr-FR" dirty="0"/>
          </a:p>
        </p:txBody>
      </p:sp>
      <p:sp>
        <p:nvSpPr>
          <p:cNvPr id="5" name="Espace réservé du numéro de diapositive 4">
            <a:extLst>
              <a:ext uri="{FF2B5EF4-FFF2-40B4-BE49-F238E27FC236}">
                <a16:creationId xmlns:a16="http://schemas.microsoft.com/office/drawing/2014/main" id="{28B02125-DC07-1B48-A533-4DEAA6A0A76E}"/>
              </a:ext>
            </a:extLst>
          </p:cNvPr>
          <p:cNvSpPr>
            <a:spLocks noGrp="1"/>
          </p:cNvSpPr>
          <p:nvPr>
            <p:ph type="sldNum" sz="quarter" idx="3"/>
          </p:nvPr>
        </p:nvSpPr>
        <p:spPr>
          <a:xfrm>
            <a:off x="3813175" y="9367838"/>
            <a:ext cx="2916238" cy="493712"/>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BCAAE38-1828-B847-95D8-8D6E0B91F6E3}" type="slidenum">
              <a:rPr lang="fr-FR" altLang="fr-FR"/>
              <a:pPr/>
              <a:t>‹N°›</a:t>
            </a:fld>
            <a:endParaRPr lang="fr-FR" altLang="fr-FR" dirty="0"/>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763018-3237-7327-85E9-BA311D193B25}"/>
              </a:ext>
            </a:extLst>
          </p:cNvPr>
          <p:cNvSpPr>
            <a:spLocks noChangeArrowheads="1"/>
          </p:cNvSpPr>
          <p:nvPr userDrawn="1"/>
        </p:nvSpPr>
        <p:spPr bwMode="auto">
          <a:xfrm>
            <a:off x="0" y="0"/>
            <a:ext cx="9144000" cy="6858000"/>
          </a:xfrm>
          <a:prstGeom prst="rect">
            <a:avLst/>
          </a:prstGeom>
          <a:solidFill>
            <a:schemeClr val="bg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a:defRPr/>
            </a:pPr>
            <a:endParaRPr lang="en-GB" dirty="0">
              <a:solidFill>
                <a:srgbClr val="FFFFFF"/>
              </a:solidFill>
              <a:latin typeface="Calibri" pitchFamily="34" charset="0"/>
            </a:endParaRPr>
          </a:p>
        </p:txBody>
      </p:sp>
      <p:pic>
        <p:nvPicPr>
          <p:cNvPr id="3" name="Image 6" descr="LOGO_FITEC.jpg">
            <a:extLst>
              <a:ext uri="{FF2B5EF4-FFF2-40B4-BE49-F238E27FC236}">
                <a16:creationId xmlns:a16="http://schemas.microsoft.com/office/drawing/2014/main" id="{C7274AD4-978D-BCF3-9778-452DF0A1C6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 y="933450"/>
            <a:ext cx="7888288"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801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4" name="Image 7" descr="PERSO_CYAN.jpg">
            <a:extLst>
              <a:ext uri="{FF2B5EF4-FFF2-40B4-BE49-F238E27FC236}">
                <a16:creationId xmlns:a16="http://schemas.microsoft.com/office/drawing/2014/main" id="{974FFB56-AB08-0AEC-CFD3-191ACE43EC42}"/>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7513" y="358775"/>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71508" y="214290"/>
            <a:ext cx="7416000" cy="1143000"/>
          </a:xfrm>
        </p:spPr>
        <p:txBody>
          <a:bodyPr/>
          <a:lstStyle>
            <a:lvl1pPr algn="r">
              <a:defRPr>
                <a:solidFill>
                  <a:srgbClr val="21DCFF"/>
                </a:solidFill>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21DCFF"/>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2FD33CA1-4E28-457C-D598-6BB87E6B2BAB}"/>
              </a:ext>
            </a:extLst>
          </p:cNvPr>
          <p:cNvSpPr>
            <a:spLocks noGrp="1"/>
          </p:cNvSpPr>
          <p:nvPr>
            <p:ph type="dt" sz="half" idx="10"/>
          </p:nvPr>
        </p:nvSpPr>
        <p:spPr/>
        <p:txBody>
          <a:bodyPr/>
          <a:lstStyle>
            <a:lvl1pPr>
              <a:defRPr/>
            </a:lvl1pPr>
          </a:lstStyle>
          <a:p>
            <a:pPr>
              <a:defRPr/>
            </a:pPr>
            <a:fld id="{2D31E063-F3A0-8B46-A820-ECCCBA54622E}"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DAD2CADE-965B-93DE-93E9-DBB327F2E02F}"/>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DED0E603-E372-2DB5-BF6A-4E25DB9E4BE8}"/>
              </a:ext>
            </a:extLst>
          </p:cNvPr>
          <p:cNvSpPr>
            <a:spLocks noGrp="1"/>
          </p:cNvSpPr>
          <p:nvPr>
            <p:ph type="sldNum" sz="quarter" idx="12"/>
          </p:nvPr>
        </p:nvSpPr>
        <p:spPr/>
        <p:txBody>
          <a:bodyPr/>
          <a:lstStyle>
            <a:lvl1pPr>
              <a:defRPr/>
            </a:lvl1pPr>
          </a:lstStyle>
          <a:p>
            <a:fld id="{50322693-1D03-EC43-B100-5AD53E0414ED}" type="slidenum">
              <a:rPr lang="en-GB" altLang="fr-FR"/>
              <a:pPr/>
              <a:t>‹N°›</a:t>
            </a:fld>
            <a:endParaRPr lang="en-GB" altLang="fr-FR" dirty="0"/>
          </a:p>
        </p:txBody>
      </p:sp>
    </p:spTree>
    <p:extLst>
      <p:ext uri="{BB962C8B-B14F-4D97-AF65-F5344CB8AC3E}">
        <p14:creationId xmlns:p14="http://schemas.microsoft.com/office/powerpoint/2010/main" val="64332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4" name="Image 7" descr="PERSO_JAUNE.jpg">
            <a:extLst>
              <a:ext uri="{FF2B5EF4-FFF2-40B4-BE49-F238E27FC236}">
                <a16:creationId xmlns:a16="http://schemas.microsoft.com/office/drawing/2014/main" id="{D682FB07-CD81-43B1-1DC0-E6553E5919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1163" y="358775"/>
            <a:ext cx="6477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84890" y="216582"/>
            <a:ext cx="7416000" cy="1143000"/>
          </a:xfrm>
        </p:spPr>
        <p:txBody>
          <a:bodyPr/>
          <a:lstStyle>
            <a:lvl1pPr algn="r">
              <a:defRPr>
                <a:solidFill>
                  <a:srgbClr val="FFE40E"/>
                </a:solidFill>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FFE40E"/>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1A95B09D-B698-C459-5A47-634296DCC155}"/>
              </a:ext>
            </a:extLst>
          </p:cNvPr>
          <p:cNvSpPr>
            <a:spLocks noGrp="1"/>
          </p:cNvSpPr>
          <p:nvPr>
            <p:ph type="dt" sz="half" idx="10"/>
          </p:nvPr>
        </p:nvSpPr>
        <p:spPr/>
        <p:txBody>
          <a:bodyPr/>
          <a:lstStyle>
            <a:lvl1pPr>
              <a:defRPr/>
            </a:lvl1pPr>
          </a:lstStyle>
          <a:p>
            <a:pPr>
              <a:defRPr/>
            </a:pPr>
            <a:fld id="{511BC632-DCC8-0647-98AC-6BC76660BC8C}"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45B95CF3-F049-DCF5-0B0F-5758760CC45A}"/>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7EB9DD78-4242-EFDA-EF98-A6B6F9FE9F9B}"/>
              </a:ext>
            </a:extLst>
          </p:cNvPr>
          <p:cNvSpPr>
            <a:spLocks noGrp="1"/>
          </p:cNvSpPr>
          <p:nvPr>
            <p:ph type="sldNum" sz="quarter" idx="12"/>
          </p:nvPr>
        </p:nvSpPr>
        <p:spPr/>
        <p:txBody>
          <a:bodyPr/>
          <a:lstStyle>
            <a:lvl1pPr>
              <a:defRPr/>
            </a:lvl1pPr>
          </a:lstStyle>
          <a:p>
            <a:fld id="{8B744742-9A96-2943-9BF9-B9DDE596FA29}" type="slidenum">
              <a:rPr lang="en-GB" altLang="fr-FR"/>
              <a:pPr/>
              <a:t>‹N°›</a:t>
            </a:fld>
            <a:endParaRPr lang="en-GB" altLang="fr-FR" dirty="0"/>
          </a:p>
        </p:txBody>
      </p:sp>
    </p:spTree>
    <p:extLst>
      <p:ext uri="{BB962C8B-B14F-4D97-AF65-F5344CB8AC3E}">
        <p14:creationId xmlns:p14="http://schemas.microsoft.com/office/powerpoint/2010/main" val="410628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4" name="Image 7" descr="FOND_PPT_JAUNE.jpg">
            <a:extLst>
              <a:ext uri="{FF2B5EF4-FFF2-40B4-BE49-F238E27FC236}">
                <a16:creationId xmlns:a16="http://schemas.microsoft.com/office/drawing/2014/main" id="{F08A64F3-2554-9250-9EFA-A744079AF5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3"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73B29DC6-511D-7A61-E49E-9FF71185AA45}"/>
              </a:ext>
            </a:extLst>
          </p:cNvPr>
          <p:cNvSpPr>
            <a:spLocks noGrp="1"/>
          </p:cNvSpPr>
          <p:nvPr>
            <p:ph type="dt" sz="half" idx="10"/>
          </p:nvPr>
        </p:nvSpPr>
        <p:spPr/>
        <p:txBody>
          <a:bodyPr/>
          <a:lstStyle>
            <a:lvl1pPr>
              <a:defRPr/>
            </a:lvl1pPr>
          </a:lstStyle>
          <a:p>
            <a:pPr>
              <a:defRPr/>
            </a:pPr>
            <a:fld id="{614F3AE2-5D4B-0849-9905-51872E5A8993}"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9FD4C396-829F-8011-5739-8C2F1D786EED}"/>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AF34508A-8555-4CE5-0964-2A061062E89D}"/>
              </a:ext>
            </a:extLst>
          </p:cNvPr>
          <p:cNvSpPr>
            <a:spLocks noGrp="1"/>
          </p:cNvSpPr>
          <p:nvPr>
            <p:ph type="sldNum" sz="quarter" idx="12"/>
          </p:nvPr>
        </p:nvSpPr>
        <p:spPr/>
        <p:txBody>
          <a:bodyPr/>
          <a:lstStyle>
            <a:lvl1pPr>
              <a:defRPr/>
            </a:lvl1pPr>
          </a:lstStyle>
          <a:p>
            <a:fld id="{4614C2A3-B5C6-C745-BE22-9CC246B37D68}" type="slidenum">
              <a:rPr lang="en-GB" altLang="fr-FR"/>
              <a:pPr/>
              <a:t>‹N°›</a:t>
            </a:fld>
            <a:endParaRPr lang="en-GB" altLang="fr-FR" dirty="0"/>
          </a:p>
        </p:txBody>
      </p:sp>
    </p:spTree>
    <p:extLst>
      <p:ext uri="{BB962C8B-B14F-4D97-AF65-F5344CB8AC3E}">
        <p14:creationId xmlns:p14="http://schemas.microsoft.com/office/powerpoint/2010/main" val="3397449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4" name="Image 7" descr="FOND_PPT_MAGENTA.jpg">
            <a:extLst>
              <a:ext uri="{FF2B5EF4-FFF2-40B4-BE49-F238E27FC236}">
                <a16:creationId xmlns:a16="http://schemas.microsoft.com/office/drawing/2014/main" id="{20BFCC46-77C7-57D8-69D2-B8A86E558E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48013"/>
            <a:ext cx="9144000"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996E0F76-22C5-0200-0D1A-D61D401E4445}"/>
              </a:ext>
            </a:extLst>
          </p:cNvPr>
          <p:cNvSpPr>
            <a:spLocks noGrp="1"/>
          </p:cNvSpPr>
          <p:nvPr>
            <p:ph type="dt" sz="half" idx="10"/>
          </p:nvPr>
        </p:nvSpPr>
        <p:spPr/>
        <p:txBody>
          <a:bodyPr/>
          <a:lstStyle>
            <a:lvl1pPr>
              <a:defRPr/>
            </a:lvl1pPr>
          </a:lstStyle>
          <a:p>
            <a:pPr>
              <a:defRPr/>
            </a:pPr>
            <a:fld id="{F95052A7-A96C-8D4C-87AF-570B0D3B179D}"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543CA05C-B8C2-DF1D-7DCA-3CC3A230D1AC}"/>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01D33B4D-5E65-CAEE-6031-8ACF974B1668}"/>
              </a:ext>
            </a:extLst>
          </p:cNvPr>
          <p:cNvSpPr>
            <a:spLocks noGrp="1"/>
          </p:cNvSpPr>
          <p:nvPr>
            <p:ph type="sldNum" sz="quarter" idx="12"/>
          </p:nvPr>
        </p:nvSpPr>
        <p:spPr/>
        <p:txBody>
          <a:bodyPr/>
          <a:lstStyle>
            <a:lvl1pPr>
              <a:defRPr/>
            </a:lvl1pPr>
          </a:lstStyle>
          <a:p>
            <a:fld id="{FC36FEEB-64D9-EF4C-8B7F-745EF6E1CD6F}" type="slidenum">
              <a:rPr lang="en-GB" altLang="fr-FR"/>
              <a:pPr/>
              <a:t>‹N°›</a:t>
            </a:fld>
            <a:endParaRPr lang="en-GB" altLang="fr-FR" dirty="0"/>
          </a:p>
        </p:txBody>
      </p:sp>
    </p:spTree>
    <p:extLst>
      <p:ext uri="{BB962C8B-B14F-4D97-AF65-F5344CB8AC3E}">
        <p14:creationId xmlns:p14="http://schemas.microsoft.com/office/powerpoint/2010/main" val="28123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4" name="Image 7" descr="FOND_PPT_BLEU_F.jpg">
            <a:extLst>
              <a:ext uri="{FF2B5EF4-FFF2-40B4-BE49-F238E27FC236}">
                <a16:creationId xmlns:a16="http://schemas.microsoft.com/office/drawing/2014/main" id="{0D1CDB41-2878-D57B-F70C-96B8BFB8B7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DDD11CFE-DE12-C181-2B0E-AB638B9A0A0C}"/>
              </a:ext>
            </a:extLst>
          </p:cNvPr>
          <p:cNvSpPr>
            <a:spLocks noGrp="1"/>
          </p:cNvSpPr>
          <p:nvPr>
            <p:ph type="dt" sz="half" idx="10"/>
          </p:nvPr>
        </p:nvSpPr>
        <p:spPr/>
        <p:txBody>
          <a:bodyPr/>
          <a:lstStyle>
            <a:lvl1pPr>
              <a:defRPr/>
            </a:lvl1pPr>
          </a:lstStyle>
          <a:p>
            <a:pPr>
              <a:defRPr/>
            </a:pPr>
            <a:fld id="{12C161BD-6B1D-EA41-8AB0-8E639936F8F3}"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30660ECF-1966-4B6F-BFB6-167C8EF12E6F}"/>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620CE195-3449-4C79-9383-39AEB0ED9A47}"/>
              </a:ext>
            </a:extLst>
          </p:cNvPr>
          <p:cNvSpPr>
            <a:spLocks noGrp="1"/>
          </p:cNvSpPr>
          <p:nvPr>
            <p:ph type="sldNum" sz="quarter" idx="12"/>
          </p:nvPr>
        </p:nvSpPr>
        <p:spPr/>
        <p:txBody>
          <a:bodyPr/>
          <a:lstStyle>
            <a:lvl1pPr>
              <a:defRPr/>
            </a:lvl1pPr>
          </a:lstStyle>
          <a:p>
            <a:fld id="{EBEDCAB6-7184-594D-8E36-ED8DB1853F20}" type="slidenum">
              <a:rPr lang="en-GB" altLang="fr-FR"/>
              <a:pPr/>
              <a:t>‹N°›</a:t>
            </a:fld>
            <a:endParaRPr lang="en-GB" altLang="fr-FR" dirty="0"/>
          </a:p>
        </p:txBody>
      </p:sp>
    </p:spTree>
    <p:extLst>
      <p:ext uri="{BB962C8B-B14F-4D97-AF65-F5344CB8AC3E}">
        <p14:creationId xmlns:p14="http://schemas.microsoft.com/office/powerpoint/2010/main" val="330650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pic>
        <p:nvPicPr>
          <p:cNvPr id="4" name="Image 7" descr="FOND_PPT_VERT.jpg">
            <a:extLst>
              <a:ext uri="{FF2B5EF4-FFF2-40B4-BE49-F238E27FC236}">
                <a16:creationId xmlns:a16="http://schemas.microsoft.com/office/drawing/2014/main" id="{93C963B4-B57B-7835-07DE-8F7FF35C47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36900"/>
            <a:ext cx="91440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EC602A31-6976-5029-C210-96A750E1A3AB}"/>
              </a:ext>
            </a:extLst>
          </p:cNvPr>
          <p:cNvSpPr>
            <a:spLocks noGrp="1"/>
          </p:cNvSpPr>
          <p:nvPr>
            <p:ph type="dt" sz="half" idx="10"/>
          </p:nvPr>
        </p:nvSpPr>
        <p:spPr/>
        <p:txBody>
          <a:bodyPr/>
          <a:lstStyle>
            <a:lvl1pPr>
              <a:defRPr/>
            </a:lvl1pPr>
          </a:lstStyle>
          <a:p>
            <a:pPr>
              <a:defRPr/>
            </a:pPr>
            <a:fld id="{F7EC549F-2F5D-D94F-88FD-6662F914FF92}"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C3033320-0691-7502-6D75-38430A945AED}"/>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B051C6E6-5DA5-3704-741D-5D7CD830D9B8}"/>
              </a:ext>
            </a:extLst>
          </p:cNvPr>
          <p:cNvSpPr>
            <a:spLocks noGrp="1"/>
          </p:cNvSpPr>
          <p:nvPr>
            <p:ph type="sldNum" sz="quarter" idx="12"/>
          </p:nvPr>
        </p:nvSpPr>
        <p:spPr/>
        <p:txBody>
          <a:bodyPr/>
          <a:lstStyle>
            <a:lvl1pPr>
              <a:defRPr/>
            </a:lvl1pPr>
          </a:lstStyle>
          <a:p>
            <a:fld id="{DF4D6858-5A55-8A49-B067-DEE012BD895B}" type="slidenum">
              <a:rPr lang="en-GB" altLang="fr-FR"/>
              <a:pPr/>
              <a:t>‹N°›</a:t>
            </a:fld>
            <a:endParaRPr lang="en-GB" altLang="fr-FR" dirty="0"/>
          </a:p>
        </p:txBody>
      </p:sp>
    </p:spTree>
    <p:extLst>
      <p:ext uri="{BB962C8B-B14F-4D97-AF65-F5344CB8AC3E}">
        <p14:creationId xmlns:p14="http://schemas.microsoft.com/office/powerpoint/2010/main" val="118604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pic>
        <p:nvPicPr>
          <p:cNvPr id="4" name="Image 7" descr="FOND_PPT_BLEU_C.jpg">
            <a:extLst>
              <a:ext uri="{FF2B5EF4-FFF2-40B4-BE49-F238E27FC236}">
                <a16:creationId xmlns:a16="http://schemas.microsoft.com/office/drawing/2014/main" id="{F0E68BB1-CCAF-9EFD-95D1-7085449250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24200"/>
            <a:ext cx="9144000"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re 1"/>
          <p:cNvSpPr>
            <a:spLocks noGrp="1"/>
          </p:cNvSpPr>
          <p:nvPr>
            <p:ph type="ctrTitle"/>
          </p:nvPr>
        </p:nvSpPr>
        <p:spPr>
          <a:xfrm>
            <a:off x="457200" y="2030413"/>
            <a:ext cx="8229600" cy="1470025"/>
          </a:xfrm>
        </p:spPr>
        <p:txBody>
          <a:bodyPr/>
          <a:lstStyle>
            <a:lvl1pPr algn="r">
              <a:defRPr>
                <a:solidFill>
                  <a:srgbClr val="53126A"/>
                </a:solidFill>
              </a:defRPr>
            </a:lvl1pPr>
          </a:lstStyle>
          <a:p>
            <a:r>
              <a:rPr lang="fr-FR" dirty="0"/>
              <a:t>Cliquez et modifiez le titre</a:t>
            </a:r>
            <a:endParaRPr lang="en-GB" dirty="0"/>
          </a:p>
        </p:txBody>
      </p:sp>
      <p:sp>
        <p:nvSpPr>
          <p:cNvPr id="9" name="Sous-titre 2"/>
          <p:cNvSpPr>
            <a:spLocks noGrp="1"/>
          </p:cNvSpPr>
          <p:nvPr>
            <p:ph type="subTitle" idx="1"/>
          </p:nvPr>
        </p:nvSpPr>
        <p:spPr>
          <a:xfrm>
            <a:off x="1928794" y="4286256"/>
            <a:ext cx="6758006" cy="1752600"/>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endParaRPr lang="en-GB" dirty="0"/>
          </a:p>
        </p:txBody>
      </p:sp>
      <p:sp>
        <p:nvSpPr>
          <p:cNvPr id="5" name="Espace réservé de la date 3">
            <a:extLst>
              <a:ext uri="{FF2B5EF4-FFF2-40B4-BE49-F238E27FC236}">
                <a16:creationId xmlns:a16="http://schemas.microsoft.com/office/drawing/2014/main" id="{90B1F003-46ED-872D-255D-58105BC564AE}"/>
              </a:ext>
            </a:extLst>
          </p:cNvPr>
          <p:cNvSpPr>
            <a:spLocks noGrp="1"/>
          </p:cNvSpPr>
          <p:nvPr>
            <p:ph type="dt" sz="half" idx="10"/>
          </p:nvPr>
        </p:nvSpPr>
        <p:spPr/>
        <p:txBody>
          <a:bodyPr/>
          <a:lstStyle>
            <a:lvl1pPr>
              <a:defRPr/>
            </a:lvl1pPr>
          </a:lstStyle>
          <a:p>
            <a:pPr>
              <a:defRPr/>
            </a:pPr>
            <a:fld id="{B1443D2E-2FEE-2346-AE5A-E1F8FBBCE92F}"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A8C239C3-BE98-2935-CA41-9F94A8203420}"/>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B944A2BC-BB62-5B5D-FE9B-43E5DEA7D440}"/>
              </a:ext>
            </a:extLst>
          </p:cNvPr>
          <p:cNvSpPr>
            <a:spLocks noGrp="1"/>
          </p:cNvSpPr>
          <p:nvPr>
            <p:ph type="sldNum" sz="quarter" idx="12"/>
          </p:nvPr>
        </p:nvSpPr>
        <p:spPr/>
        <p:txBody>
          <a:bodyPr/>
          <a:lstStyle>
            <a:lvl1pPr>
              <a:defRPr/>
            </a:lvl1pPr>
          </a:lstStyle>
          <a:p>
            <a:fld id="{285A9444-465F-4E4E-A82A-81BA41F835FC}" type="slidenum">
              <a:rPr lang="en-GB" altLang="fr-FR"/>
              <a:pPr/>
              <a:t>‹N°›</a:t>
            </a:fld>
            <a:endParaRPr lang="en-GB" altLang="fr-FR" dirty="0"/>
          </a:p>
        </p:txBody>
      </p:sp>
    </p:spTree>
    <p:extLst>
      <p:ext uri="{BB962C8B-B14F-4D97-AF65-F5344CB8AC3E}">
        <p14:creationId xmlns:p14="http://schemas.microsoft.com/office/powerpoint/2010/main" val="43522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pic>
        <p:nvPicPr>
          <p:cNvPr id="4" name="Image 7" descr="PERSO_VERT.jpg">
            <a:extLst>
              <a:ext uri="{FF2B5EF4-FFF2-40B4-BE49-F238E27FC236}">
                <a16:creationId xmlns:a16="http://schemas.microsoft.com/office/drawing/2014/main" id="{FFCD9AD8-1654-7F6E-0A57-85F430EF1C9D}"/>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188" y="304800"/>
            <a:ext cx="7572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70000" y="214290"/>
            <a:ext cx="7416800" cy="1143000"/>
          </a:xfrm>
        </p:spPr>
        <p:txBody>
          <a:bodyPr/>
          <a:lstStyle>
            <a:lvl1pPr algn="r">
              <a:defRPr b="0">
                <a:solidFill>
                  <a:srgbClr val="C0D611"/>
                </a:solidFill>
                <a:effectLst/>
              </a:defRPr>
            </a:lvl1pPr>
          </a:lstStyle>
          <a:p>
            <a:r>
              <a:rPr lang="fr-FR" dirty="0"/>
              <a:t>Cliquez et modifiez le titre</a:t>
            </a:r>
            <a:endParaRPr lang="en-GB" dirty="0"/>
          </a:p>
        </p:txBody>
      </p:sp>
      <p:sp>
        <p:nvSpPr>
          <p:cNvPr id="3"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lang="fr-FR" sz="2400" b="0" kern="1200" dirty="0" smtClean="0">
                <a:solidFill>
                  <a:srgbClr val="C0D611"/>
                </a:solidFill>
                <a:effectLst/>
                <a:latin typeface="+mj-lt"/>
                <a:ea typeface="MS PGothic" pitchFamily="34" charset="-128"/>
                <a:cs typeface="ＭＳ Ｐゴシック" pitchFamily="24" charset="-128"/>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3">
            <a:extLst>
              <a:ext uri="{FF2B5EF4-FFF2-40B4-BE49-F238E27FC236}">
                <a16:creationId xmlns:a16="http://schemas.microsoft.com/office/drawing/2014/main" id="{AED90BD7-4974-37D1-D7C6-E2DA6725AB00}"/>
              </a:ext>
            </a:extLst>
          </p:cNvPr>
          <p:cNvSpPr>
            <a:spLocks noGrp="1"/>
          </p:cNvSpPr>
          <p:nvPr>
            <p:ph type="dt" sz="half" idx="10"/>
          </p:nvPr>
        </p:nvSpPr>
        <p:spPr/>
        <p:txBody>
          <a:bodyPr/>
          <a:lstStyle>
            <a:lvl1pPr>
              <a:defRPr/>
            </a:lvl1pPr>
          </a:lstStyle>
          <a:p>
            <a:pPr>
              <a:defRPr/>
            </a:pPr>
            <a:fld id="{551C0400-9DC3-8A4E-AEC8-19E9265F4ACA}"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128BA6AF-F40E-0892-63E7-E50C107A4627}"/>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C7E072CE-3297-6DA2-20E2-9EFB05B4E282}"/>
              </a:ext>
            </a:extLst>
          </p:cNvPr>
          <p:cNvSpPr>
            <a:spLocks noGrp="1"/>
          </p:cNvSpPr>
          <p:nvPr>
            <p:ph type="sldNum" sz="quarter" idx="12"/>
          </p:nvPr>
        </p:nvSpPr>
        <p:spPr/>
        <p:txBody>
          <a:bodyPr/>
          <a:lstStyle>
            <a:lvl1pPr>
              <a:defRPr/>
            </a:lvl1pPr>
          </a:lstStyle>
          <a:p>
            <a:fld id="{C08AE4F7-AF4B-4345-ACD6-32726F32D5A8}" type="slidenum">
              <a:rPr lang="en-GB" altLang="fr-FR"/>
              <a:pPr/>
              <a:t>‹N°›</a:t>
            </a:fld>
            <a:endParaRPr lang="en-GB" altLang="fr-FR" dirty="0"/>
          </a:p>
        </p:txBody>
      </p:sp>
    </p:spTree>
    <p:extLst>
      <p:ext uri="{BB962C8B-B14F-4D97-AF65-F5344CB8AC3E}">
        <p14:creationId xmlns:p14="http://schemas.microsoft.com/office/powerpoint/2010/main" val="1111321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pic>
        <p:nvPicPr>
          <p:cNvPr id="4" name="Image 7" descr="PERSO_MAGENTA.jpg">
            <a:extLst>
              <a:ext uri="{FF2B5EF4-FFF2-40B4-BE49-F238E27FC236}">
                <a16:creationId xmlns:a16="http://schemas.microsoft.com/office/drawing/2014/main" id="{25CBB6C8-E7B7-1910-89B6-FBF4188481B9}"/>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25" y="357188"/>
            <a:ext cx="642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rgbClr val="FF1BA0"/>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8" name="Titre 1"/>
          <p:cNvSpPr>
            <a:spLocks noGrp="1"/>
          </p:cNvSpPr>
          <p:nvPr>
            <p:ph type="title"/>
          </p:nvPr>
        </p:nvSpPr>
        <p:spPr>
          <a:xfrm>
            <a:off x="1271508" y="199776"/>
            <a:ext cx="7416000" cy="1143000"/>
          </a:xfrm>
        </p:spPr>
        <p:txBody>
          <a:bodyPr/>
          <a:lstStyle>
            <a:lvl1pPr algn="r">
              <a:defRPr>
                <a:solidFill>
                  <a:srgbClr val="FF18CF"/>
                </a:solidFill>
              </a:defRPr>
            </a:lvl1pPr>
          </a:lstStyle>
          <a:p>
            <a:r>
              <a:rPr lang="fr-FR" dirty="0"/>
              <a:t>Cliquez et modifiez le titre</a:t>
            </a:r>
            <a:endParaRPr lang="en-GB" dirty="0"/>
          </a:p>
        </p:txBody>
      </p:sp>
      <p:sp>
        <p:nvSpPr>
          <p:cNvPr id="5" name="Espace réservé de la date 3">
            <a:extLst>
              <a:ext uri="{FF2B5EF4-FFF2-40B4-BE49-F238E27FC236}">
                <a16:creationId xmlns:a16="http://schemas.microsoft.com/office/drawing/2014/main" id="{79BB3627-AD1C-0F29-4F85-4EAAB6C9ACC3}"/>
              </a:ext>
            </a:extLst>
          </p:cNvPr>
          <p:cNvSpPr>
            <a:spLocks noGrp="1"/>
          </p:cNvSpPr>
          <p:nvPr>
            <p:ph type="dt" sz="half" idx="10"/>
          </p:nvPr>
        </p:nvSpPr>
        <p:spPr/>
        <p:txBody>
          <a:bodyPr/>
          <a:lstStyle>
            <a:lvl1pPr>
              <a:defRPr/>
            </a:lvl1pPr>
          </a:lstStyle>
          <a:p>
            <a:pPr>
              <a:defRPr/>
            </a:pPr>
            <a:fld id="{3FBBA05D-DCBE-8047-8A40-EC49CF347056}" type="datetime1">
              <a:rPr lang="fr-FR"/>
              <a:pPr>
                <a:defRPr/>
              </a:pPr>
              <a:t>11/05/2022</a:t>
            </a:fld>
            <a:endParaRPr lang="en-GB" dirty="0"/>
          </a:p>
        </p:txBody>
      </p:sp>
      <p:sp>
        <p:nvSpPr>
          <p:cNvPr id="6" name="Espace réservé du pied de page 4">
            <a:extLst>
              <a:ext uri="{FF2B5EF4-FFF2-40B4-BE49-F238E27FC236}">
                <a16:creationId xmlns:a16="http://schemas.microsoft.com/office/drawing/2014/main" id="{815B7C03-F403-44F7-1BE8-914650EA3823}"/>
              </a:ext>
            </a:extLst>
          </p:cNvPr>
          <p:cNvSpPr>
            <a:spLocks noGrp="1"/>
          </p:cNvSpPr>
          <p:nvPr>
            <p:ph type="ftr" sz="quarter" idx="11"/>
          </p:nvPr>
        </p:nvSpPr>
        <p:spPr/>
        <p:txBody>
          <a:bodyPr/>
          <a:lstStyle>
            <a:lvl1pPr>
              <a:defRPr/>
            </a:lvl1pPr>
          </a:lstStyle>
          <a:p>
            <a:pPr>
              <a:defRPr/>
            </a:pPr>
            <a:endParaRPr lang="en-GB" dirty="0"/>
          </a:p>
        </p:txBody>
      </p:sp>
      <p:sp>
        <p:nvSpPr>
          <p:cNvPr id="7" name="Espace réservé du numéro de diapositive 5">
            <a:extLst>
              <a:ext uri="{FF2B5EF4-FFF2-40B4-BE49-F238E27FC236}">
                <a16:creationId xmlns:a16="http://schemas.microsoft.com/office/drawing/2014/main" id="{4D870037-250F-1B77-6500-925FBEE4ADA7}"/>
              </a:ext>
            </a:extLst>
          </p:cNvPr>
          <p:cNvSpPr>
            <a:spLocks noGrp="1"/>
          </p:cNvSpPr>
          <p:nvPr>
            <p:ph type="sldNum" sz="quarter" idx="12"/>
          </p:nvPr>
        </p:nvSpPr>
        <p:spPr/>
        <p:txBody>
          <a:bodyPr/>
          <a:lstStyle>
            <a:lvl1pPr>
              <a:defRPr/>
            </a:lvl1pPr>
          </a:lstStyle>
          <a:p>
            <a:fld id="{91B4FEE0-64F4-B04C-B0ED-B749DBAB722C}" type="slidenum">
              <a:rPr lang="en-GB" altLang="fr-FR"/>
              <a:pPr/>
              <a:t>‹N°›</a:t>
            </a:fld>
            <a:endParaRPr lang="en-GB" altLang="fr-FR" dirty="0"/>
          </a:p>
        </p:txBody>
      </p:sp>
    </p:spTree>
    <p:extLst>
      <p:ext uri="{BB962C8B-B14F-4D97-AF65-F5344CB8AC3E}">
        <p14:creationId xmlns:p14="http://schemas.microsoft.com/office/powerpoint/2010/main" val="376607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4" name="Image 7" descr="PERSO_BLEU.jpg">
            <a:extLst>
              <a:ext uri="{FF2B5EF4-FFF2-40B4-BE49-F238E27FC236}">
                <a16:creationId xmlns:a16="http://schemas.microsoft.com/office/drawing/2014/main" id="{EC1CE6DF-33C3-5750-4CC2-F8CD37984E02}"/>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863" y="368300"/>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1269244" y="216582"/>
            <a:ext cx="7416000" cy="1143000"/>
          </a:xfrm>
          <a:noFill/>
          <a:ln w="9525">
            <a:noFill/>
            <a:miter lim="800000"/>
            <a:headEnd/>
            <a:tailEnd/>
          </a:ln>
        </p:spPr>
        <p:txBody>
          <a:bodyPr/>
          <a:lstStyle>
            <a:lvl1pPr algn="r" defTabSz="457200" rtl="0" eaLnBrk="0" fontAlgn="base" hangingPunct="0">
              <a:spcBef>
                <a:spcPct val="0"/>
              </a:spcBef>
              <a:spcAft>
                <a:spcPct val="0"/>
              </a:spcAft>
              <a:defRPr lang="en-GB" sz="4400" kern="1200" dirty="0">
                <a:solidFill>
                  <a:schemeClr val="accent1">
                    <a:lumMod val="75000"/>
                  </a:schemeClr>
                </a:solidFill>
                <a:latin typeface="+mj-lt"/>
                <a:ea typeface="MS PGothic" pitchFamily="34" charset="-128"/>
                <a:cs typeface="ＭＳ Ｐゴシック" pitchFamily="24" charset="-128"/>
              </a:defRPr>
            </a:lvl1pPr>
          </a:lstStyle>
          <a:p>
            <a:r>
              <a:rPr lang="fr-FR" dirty="0"/>
              <a:t>Cliquez et modifiez le titre</a:t>
            </a:r>
            <a:endParaRPr lang="en-GB" dirty="0"/>
          </a:p>
        </p:txBody>
      </p:sp>
      <p:sp>
        <p:nvSpPr>
          <p:cNvPr id="7" name="Espace réservé du contenu 2"/>
          <p:cNvSpPr>
            <a:spLocks noGrp="1"/>
          </p:cNvSpPr>
          <p:nvPr>
            <p:ph sz="half" idx="1"/>
          </p:nvPr>
        </p:nvSpPr>
        <p:spPr>
          <a:xfrm>
            <a:off x="457200" y="1600200"/>
            <a:ext cx="8229600" cy="4525963"/>
          </a:xfrm>
        </p:spPr>
        <p:txBody>
          <a:bodyPr/>
          <a:lstStyle>
            <a:lvl1pPr>
              <a:defRPr sz="2800">
                <a:solidFill>
                  <a:srgbClr val="53126A"/>
                </a:solidFill>
              </a:defRPr>
            </a:lvl1pPr>
            <a:lvl2pPr>
              <a:defRPr sz="2400">
                <a:solidFill>
                  <a:schemeClr val="accent1">
                    <a:lumMod val="75000"/>
                  </a:schemeClr>
                </a:solidFill>
              </a:defRPr>
            </a:lvl2pPr>
            <a:lvl3pPr>
              <a:defRPr sz="200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5" name="Espace réservé de la date 2">
            <a:extLst>
              <a:ext uri="{FF2B5EF4-FFF2-40B4-BE49-F238E27FC236}">
                <a16:creationId xmlns:a16="http://schemas.microsoft.com/office/drawing/2014/main" id="{12EAC8D1-A891-E3AC-58AE-C3A6BA949643}"/>
              </a:ext>
            </a:extLst>
          </p:cNvPr>
          <p:cNvSpPr>
            <a:spLocks noGrp="1"/>
          </p:cNvSpPr>
          <p:nvPr>
            <p:ph type="dt" sz="half" idx="10"/>
          </p:nvPr>
        </p:nvSpPr>
        <p:spPr/>
        <p:txBody>
          <a:bodyPr/>
          <a:lstStyle>
            <a:lvl1pPr>
              <a:defRPr/>
            </a:lvl1pPr>
          </a:lstStyle>
          <a:p>
            <a:pPr>
              <a:defRPr/>
            </a:pPr>
            <a:fld id="{7D164343-EA34-4A48-B849-6090EA782705}" type="datetime1">
              <a:rPr lang="fr-FR"/>
              <a:pPr>
                <a:defRPr/>
              </a:pPr>
              <a:t>11/05/2022</a:t>
            </a:fld>
            <a:endParaRPr lang="en-GB" dirty="0"/>
          </a:p>
        </p:txBody>
      </p:sp>
      <p:sp>
        <p:nvSpPr>
          <p:cNvPr id="6" name="Espace réservé du pied de page 3">
            <a:extLst>
              <a:ext uri="{FF2B5EF4-FFF2-40B4-BE49-F238E27FC236}">
                <a16:creationId xmlns:a16="http://schemas.microsoft.com/office/drawing/2014/main" id="{C8B79E37-C5C4-2BDA-B117-0ABD256BEC54}"/>
              </a:ext>
            </a:extLst>
          </p:cNvPr>
          <p:cNvSpPr>
            <a:spLocks noGrp="1"/>
          </p:cNvSpPr>
          <p:nvPr>
            <p:ph type="ftr" sz="quarter" idx="11"/>
          </p:nvPr>
        </p:nvSpPr>
        <p:spPr/>
        <p:txBody>
          <a:bodyPr/>
          <a:lstStyle>
            <a:lvl1pPr>
              <a:defRPr/>
            </a:lvl1pPr>
          </a:lstStyle>
          <a:p>
            <a:pPr>
              <a:defRPr/>
            </a:pPr>
            <a:endParaRPr lang="en-GB" dirty="0"/>
          </a:p>
        </p:txBody>
      </p:sp>
      <p:sp>
        <p:nvSpPr>
          <p:cNvPr id="8" name="Espace réservé du numéro de diapositive 4">
            <a:extLst>
              <a:ext uri="{FF2B5EF4-FFF2-40B4-BE49-F238E27FC236}">
                <a16:creationId xmlns:a16="http://schemas.microsoft.com/office/drawing/2014/main" id="{45F5A198-F4C1-84A5-B2EF-39A43AFA54D5}"/>
              </a:ext>
            </a:extLst>
          </p:cNvPr>
          <p:cNvSpPr>
            <a:spLocks noGrp="1"/>
          </p:cNvSpPr>
          <p:nvPr>
            <p:ph type="sldNum" sz="quarter" idx="12"/>
          </p:nvPr>
        </p:nvSpPr>
        <p:spPr/>
        <p:txBody>
          <a:bodyPr/>
          <a:lstStyle>
            <a:lvl1pPr>
              <a:defRPr/>
            </a:lvl1pPr>
          </a:lstStyle>
          <a:p>
            <a:fld id="{34CCBABA-BFE2-FE4C-AE89-20AA514E1169}" type="slidenum">
              <a:rPr lang="en-GB" altLang="fr-FR"/>
              <a:pPr/>
              <a:t>‹N°›</a:t>
            </a:fld>
            <a:endParaRPr lang="en-GB" altLang="fr-FR" dirty="0"/>
          </a:p>
        </p:txBody>
      </p:sp>
    </p:spTree>
    <p:extLst>
      <p:ext uri="{BB962C8B-B14F-4D97-AF65-F5344CB8AC3E}">
        <p14:creationId xmlns:p14="http://schemas.microsoft.com/office/powerpoint/2010/main" val="3274675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a:extLst>
              <a:ext uri="{FF2B5EF4-FFF2-40B4-BE49-F238E27FC236}">
                <a16:creationId xmlns:a16="http://schemas.microsoft.com/office/drawing/2014/main" id="{05C40889-0727-09FA-9F06-98C2903CEF3E}"/>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et modifiez le titre</a:t>
            </a:r>
            <a:endParaRPr lang="en-GB" altLang="fr-FR"/>
          </a:p>
        </p:txBody>
      </p:sp>
      <p:sp>
        <p:nvSpPr>
          <p:cNvPr id="1027" name="Espace réservé du texte 2">
            <a:extLst>
              <a:ext uri="{FF2B5EF4-FFF2-40B4-BE49-F238E27FC236}">
                <a16:creationId xmlns:a16="http://schemas.microsoft.com/office/drawing/2014/main" id="{87CD41DD-6927-3FE8-A609-F9F70446695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en-GB" altLang="fr-FR"/>
          </a:p>
        </p:txBody>
      </p:sp>
      <p:sp>
        <p:nvSpPr>
          <p:cNvPr id="4" name="Espace réservé de la date 3">
            <a:extLst>
              <a:ext uri="{FF2B5EF4-FFF2-40B4-BE49-F238E27FC236}">
                <a16:creationId xmlns:a16="http://schemas.microsoft.com/office/drawing/2014/main" id="{7CD952E0-C6B3-CB3D-E2A5-A55C492E0FC6}"/>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a:defRPr/>
            </a:pPr>
            <a:fld id="{713CBBE2-CDB8-6642-82DB-96C0CF7E2644}" type="datetime1">
              <a:rPr lang="fr-FR"/>
              <a:pPr>
                <a:defRPr/>
              </a:pPr>
              <a:t>11/05/2022</a:t>
            </a:fld>
            <a:endParaRPr lang="en-GB" dirty="0"/>
          </a:p>
        </p:txBody>
      </p:sp>
      <p:sp>
        <p:nvSpPr>
          <p:cNvPr id="5" name="Espace réservé du pied de page 4">
            <a:extLst>
              <a:ext uri="{FF2B5EF4-FFF2-40B4-BE49-F238E27FC236}">
                <a16:creationId xmlns:a16="http://schemas.microsoft.com/office/drawing/2014/main" id="{9F6F47B1-BEBE-2F6E-D9BC-6C53FC27E315}"/>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endParaRPr lang="en-GB" dirty="0"/>
          </a:p>
        </p:txBody>
      </p:sp>
      <p:sp>
        <p:nvSpPr>
          <p:cNvPr id="6" name="Espace réservé du numéro de diapositive 5">
            <a:extLst>
              <a:ext uri="{FF2B5EF4-FFF2-40B4-BE49-F238E27FC236}">
                <a16:creationId xmlns:a16="http://schemas.microsoft.com/office/drawing/2014/main" id="{A3EE6562-6204-7FD2-DF82-60298AA57E3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944D0FBC-35E8-604A-85EC-18EDE55796E9}" type="slidenum">
              <a:rPr lang="en-GB" altLang="fr-FR"/>
              <a:pPr/>
              <a:t>‹N°›</a:t>
            </a:fld>
            <a:endParaRPr lang="en-GB" altLang="fr-FR" dirty="0"/>
          </a:p>
        </p:txBody>
      </p:sp>
      <p:pic>
        <p:nvPicPr>
          <p:cNvPr id="1031" name="Image 6" descr="ETOILE.jpg">
            <a:extLst>
              <a:ext uri="{FF2B5EF4-FFF2-40B4-BE49-F238E27FC236}">
                <a16:creationId xmlns:a16="http://schemas.microsoft.com/office/drawing/2014/main" id="{0A014F5C-61E6-1401-0F11-13E8312763D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394700" y="6126163"/>
            <a:ext cx="7493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pitchFamily="24" charset="-128"/>
        </a:defRPr>
      </a:lvl1pPr>
      <a:lvl2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2pPr>
      <a:lvl3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3pPr>
      <a:lvl4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4pPr>
      <a:lvl5pPr algn="ctr" defTabSz="457200" rtl="0" eaLnBrk="0" fontAlgn="base" hangingPunct="0">
        <a:spcBef>
          <a:spcPct val="0"/>
        </a:spcBef>
        <a:spcAft>
          <a:spcPct val="0"/>
        </a:spcAft>
        <a:defRPr sz="4400">
          <a:solidFill>
            <a:schemeClr val="tx1"/>
          </a:solidFill>
          <a:latin typeface="Calibri" pitchFamily="24" charset="0"/>
          <a:ea typeface="MS PGothic" pitchFamily="34" charset="-128"/>
          <a:cs typeface="ＭＳ Ｐゴシック" pitchFamily="24" charset="-128"/>
        </a:defRPr>
      </a:lvl5pPr>
      <a:lvl6pPr marL="4572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6pPr>
      <a:lvl7pPr marL="9144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7pPr>
      <a:lvl8pPr marL="13716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8pPr>
      <a:lvl9pPr marL="1828800" algn="ctr" defTabSz="457200" rtl="0" fontAlgn="base">
        <a:spcBef>
          <a:spcPct val="0"/>
        </a:spcBef>
        <a:spcAft>
          <a:spcPct val="0"/>
        </a:spcAft>
        <a:defRPr sz="4400">
          <a:solidFill>
            <a:schemeClr val="tx1"/>
          </a:solidFill>
          <a:latin typeface="Calibri" pitchFamily="24" charset="0"/>
          <a:ea typeface="ＭＳ Ｐゴシック" pitchFamily="24" charset="-128"/>
          <a:cs typeface="ＭＳ Ｐゴシック" pitchFamily="2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pitchFamily="2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git-for-windows/git/release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hyperlink" Target="https://git-scm.com/docs/git-add" TargetMode="External"/><Relationship Id="rId13" Type="http://schemas.openxmlformats.org/officeDocument/2006/relationships/hyperlink" Target="https://git-scm.com/docs/git-diff" TargetMode="External"/><Relationship Id="rId3" Type="http://schemas.openxmlformats.org/officeDocument/2006/relationships/hyperlink" Target="https://git-scm.com/docs/git-log" TargetMode="External"/><Relationship Id="rId7" Type="http://schemas.openxmlformats.org/officeDocument/2006/relationships/hyperlink" Target="https://git-scm.com/docs/git-push" TargetMode="External"/><Relationship Id="rId12" Type="http://schemas.openxmlformats.org/officeDocument/2006/relationships/hyperlink" Target="https://git-scm.com/docs/git-restore" TargetMode="External"/><Relationship Id="rId2" Type="http://schemas.openxmlformats.org/officeDocument/2006/relationships/hyperlink" Target="https://git-scm.com/docs/git-config" TargetMode="External"/><Relationship Id="rId1" Type="http://schemas.openxmlformats.org/officeDocument/2006/relationships/slideLayout" Target="../slideLayouts/slideLayout7.xml"/><Relationship Id="rId6" Type="http://schemas.openxmlformats.org/officeDocument/2006/relationships/hyperlink" Target="https://git-scm.com/docs/git-fetch" TargetMode="External"/><Relationship Id="rId11" Type="http://schemas.openxmlformats.org/officeDocument/2006/relationships/hyperlink" Target="https://git-scm.com/docs/git-switch" TargetMode="External"/><Relationship Id="rId5" Type="http://schemas.openxmlformats.org/officeDocument/2006/relationships/hyperlink" Target="https://git-scm.com/docs/git-merge" TargetMode="External"/><Relationship Id="rId10" Type="http://schemas.openxmlformats.org/officeDocument/2006/relationships/hyperlink" Target="https://git-scm.com/docs/git-checkout" TargetMode="External"/><Relationship Id="rId4" Type="http://schemas.openxmlformats.org/officeDocument/2006/relationships/hyperlink" Target="https://git-scm.com/docs/git-rebase" TargetMode="External"/><Relationship Id="rId9" Type="http://schemas.openxmlformats.org/officeDocument/2006/relationships/hyperlink" Target="https://git-scm.com/docs/git-status" TargetMode="External"/><Relationship Id="rId14" Type="http://schemas.openxmlformats.org/officeDocument/2006/relationships/hyperlink" Target="https://git-scm.com/docs/git-remote"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3">
            <a:extLst>
              <a:ext uri="{FF2B5EF4-FFF2-40B4-BE49-F238E27FC236}">
                <a16:creationId xmlns:a16="http://schemas.microsoft.com/office/drawing/2014/main" id="{C7F9046D-421B-C96B-5309-5079019D9385}"/>
              </a:ext>
            </a:extLst>
          </p:cNvPr>
          <p:cNvSpPr>
            <a:spLocks noGrp="1"/>
          </p:cNvSpPr>
          <p:nvPr>
            <p:ph type="ctrTitle"/>
          </p:nvPr>
        </p:nvSpPr>
        <p:spPr>
          <a:xfrm>
            <a:off x="533400" y="1958975"/>
            <a:ext cx="8229600" cy="1470025"/>
          </a:xfrm>
        </p:spPr>
        <p:txBody>
          <a:bodyPr/>
          <a:lstStyle/>
          <a:p>
            <a:pPr>
              <a:defRPr/>
            </a:pPr>
            <a:r>
              <a:rPr lang="fr-FR" sz="5400" noProof="1">
                <a:effectLst>
                  <a:outerShdw blurRad="38100" dist="38100" dir="2700000" algn="tl">
                    <a:srgbClr val="000000">
                      <a:alpha val="43137"/>
                    </a:srgbClr>
                  </a:outerShdw>
                </a:effectLst>
              </a:rPr>
              <a:t>Git </a:t>
            </a:r>
            <a:r>
              <a:rPr lang="fr-FR" sz="5400" noProof="1"/>
              <a:t>(</a:t>
            </a:r>
            <a:r>
              <a:rPr lang="fr-FR" sz="5400" dirty="0"/>
              <a:t>outils DevOps)</a:t>
            </a:r>
            <a:r>
              <a:rPr lang="fr-FR" sz="5400" noProof="1">
                <a:effectLst>
                  <a:outerShdw blurRad="38100" dist="38100" dir="2700000" algn="tl">
                    <a:srgbClr val="000000">
                      <a:alpha val="43137"/>
                    </a:srgbClr>
                  </a:outerShdw>
                </a:effectLst>
              </a:rPr>
              <a:t> </a:t>
            </a:r>
            <a:endParaRPr lang="fr-FR" sz="3200" noProof="1">
              <a:effectLst>
                <a:outerShdw blurRad="38100" dist="38100" dir="2700000" algn="tl">
                  <a:srgbClr val="000000">
                    <a:alpha val="43137"/>
                  </a:srgbClr>
                </a:outerShdw>
              </a:effectLst>
            </a:endParaRPr>
          </a:p>
        </p:txBody>
      </p:sp>
      <p:sp>
        <p:nvSpPr>
          <p:cNvPr id="13315" name="Sous-titre 9">
            <a:extLst>
              <a:ext uri="{FF2B5EF4-FFF2-40B4-BE49-F238E27FC236}">
                <a16:creationId xmlns:a16="http://schemas.microsoft.com/office/drawing/2014/main" id="{BF0B371A-4B11-7F90-EA2F-538461FA8E6D}"/>
              </a:ext>
            </a:extLst>
          </p:cNvPr>
          <p:cNvSpPr>
            <a:spLocks noGrp="1"/>
          </p:cNvSpPr>
          <p:nvPr>
            <p:ph type="subTitle" idx="4294967295"/>
          </p:nvPr>
        </p:nvSpPr>
        <p:spPr>
          <a:xfrm>
            <a:off x="1905000" y="4305300"/>
            <a:ext cx="6553200" cy="1752600"/>
          </a:xfrm>
        </p:spPr>
        <p:txBody>
          <a:bodyPr/>
          <a:lstStyle/>
          <a:p>
            <a:pPr algn="r">
              <a:buFont typeface="Arial" panose="020B0604020202020204" pitchFamily="34" charset="0"/>
              <a:buNone/>
            </a:pPr>
            <a:r>
              <a:rPr lang="fr-FR" altLang="fr-FR" noProof="1">
                <a:solidFill>
                  <a:srgbClr val="53126A"/>
                </a:solidFill>
              </a:rPr>
              <a:t>Mohamed MIHOUBI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Qu’est-ce que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endParaRPr lang="fr-FR" dirty="0"/>
          </a:p>
          <a:p>
            <a:r>
              <a:rPr lang="fr-FR" dirty="0"/>
              <a:t>Git est un logiciel de versioning créé en 2005 par Linus </a:t>
            </a:r>
            <a:r>
              <a:rPr lang="fr-FR" dirty="0" err="1"/>
              <a:t>Torvalds</a:t>
            </a:r>
            <a:r>
              <a:rPr lang="fr-FR" dirty="0"/>
              <a:t>, le créateur de Linux. </a:t>
            </a:r>
          </a:p>
          <a:p>
            <a:endParaRPr lang="fr-FR" dirty="0"/>
          </a:p>
          <a:p>
            <a:r>
              <a:rPr lang="fr-FR" dirty="0"/>
              <a:t>logiciel de gestion de version est un logiciel qui permet de conserver un historique des modifications effectuées sur un projet afin de pouvoir rapidement identifier les changements effectuées et de revenir à une ancienne version en cas de problème.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543420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Pourquoi utiliser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Objectifs :</a:t>
            </a:r>
          </a:p>
          <a:p>
            <a:endParaRPr lang="fr-FR" altLang="fr-FR" dirty="0"/>
          </a:p>
          <a:p>
            <a:pPr>
              <a:buFont typeface="Wingdings" pitchFamily="2" charset="2"/>
              <a:buChar char="v"/>
            </a:pPr>
            <a:r>
              <a:rPr lang="fr-FR" altLang="fr-FR" dirty="0"/>
              <a:t>Travailler en équipe sans se marcher dessus :</a:t>
            </a:r>
          </a:p>
          <a:p>
            <a:pPr marL="0" indent="0">
              <a:buNone/>
            </a:pPr>
            <a:r>
              <a:rPr lang="fr-FR" altLang="fr-FR" dirty="0"/>
              <a:t>     =&gt; Indispensable pour les projets en équipe.</a:t>
            </a:r>
          </a:p>
          <a:p>
            <a:pPr>
              <a:buFont typeface="Wingdings" pitchFamily="2" charset="2"/>
              <a:buChar char="v"/>
            </a:pPr>
            <a:r>
              <a:rPr lang="fr-FR" altLang="fr-FR" dirty="0"/>
              <a:t>Garder un historique propre de toutes les modifications qui ont été apportées par l’équipe </a:t>
            </a:r>
          </a:p>
          <a:p>
            <a:pPr marL="0" indent="0">
              <a:buNone/>
            </a:pPr>
            <a:r>
              <a:rPr lang="fr-FR" altLang="fr-FR" dirty="0"/>
              <a:t>      =&gt; On organise le travaille des gens qui contribuent au projet.</a:t>
            </a:r>
          </a:p>
          <a:p>
            <a:pPr marL="0" indent="0">
              <a:buNone/>
            </a:pPr>
            <a:endParaRPr lang="fr-FR" altLang="fr-FR" dirty="0"/>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3807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Model objet de Git</a:t>
            </a:r>
          </a:p>
        </p:txBody>
      </p:sp>
      <p:pic>
        <p:nvPicPr>
          <p:cNvPr id="5" name="Image 4">
            <a:extLst>
              <a:ext uri="{FF2B5EF4-FFF2-40B4-BE49-F238E27FC236}">
                <a16:creationId xmlns:a16="http://schemas.microsoft.com/office/drawing/2014/main" id="{DA19E862-A7A9-BE1E-8602-8F0717B59498}"/>
              </a:ext>
            </a:extLst>
          </p:cNvPr>
          <p:cNvPicPr>
            <a:picLocks noChangeAspect="1"/>
          </p:cNvPicPr>
          <p:nvPr/>
        </p:nvPicPr>
        <p:blipFill>
          <a:blip r:embed="rId2"/>
          <a:stretch>
            <a:fillRect/>
          </a:stretch>
        </p:blipFill>
        <p:spPr>
          <a:xfrm>
            <a:off x="5148064" y="1340768"/>
            <a:ext cx="3250224" cy="5032243"/>
          </a:xfrm>
          <a:prstGeom prst="rect">
            <a:avLst/>
          </a:prstGeom>
        </p:spPr>
      </p:pic>
      <p:pic>
        <p:nvPicPr>
          <p:cNvPr id="8" name="Content Placeholder 5">
            <a:extLst>
              <a:ext uri="{FF2B5EF4-FFF2-40B4-BE49-F238E27FC236}">
                <a16:creationId xmlns:a16="http://schemas.microsoft.com/office/drawing/2014/main" id="{E944CDC1-B28D-8A81-BAEE-CB88F195F3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907" y="2636912"/>
            <a:ext cx="4119977" cy="2014785"/>
          </a:xfrm>
        </p:spPr>
      </p:pic>
    </p:spTree>
    <p:extLst>
      <p:ext uri="{BB962C8B-B14F-4D97-AF65-F5344CB8AC3E}">
        <p14:creationId xmlns:p14="http://schemas.microsoft.com/office/powerpoint/2010/main" val="357560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 commit en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0" y="1124745"/>
            <a:ext cx="8686800" cy="2304256"/>
          </a:xfrm>
        </p:spPr>
        <p:txBody>
          <a:bodyPr/>
          <a:lstStyle/>
          <a:p>
            <a:r>
              <a:rPr lang="en-US" dirty="0" err="1"/>
              <a:t>Chaque</a:t>
            </a:r>
            <a:r>
              <a:rPr lang="en-US" dirty="0"/>
              <a:t> </a:t>
            </a:r>
            <a:r>
              <a:rPr lang="en-US" dirty="0" err="1"/>
              <a:t>Objet</a:t>
            </a:r>
            <a:r>
              <a:rPr lang="en-US" dirty="0"/>
              <a:t> (commit) a </a:t>
            </a:r>
            <a:r>
              <a:rPr lang="en-US" dirty="0" err="1"/>
              <a:t>une</a:t>
            </a:r>
            <a:r>
              <a:rPr lang="en-US" dirty="0"/>
              <a:t> signature SHA-1 : 40 hex </a:t>
            </a:r>
            <a:r>
              <a:rPr lang="en-US" dirty="0" err="1"/>
              <a:t>charcters</a:t>
            </a:r>
            <a:endParaRPr lang="en-US" dirty="0"/>
          </a:p>
          <a:p>
            <a:r>
              <a:rPr lang="en-US" dirty="0"/>
              <a:t>Avec les 40 </a:t>
            </a:r>
            <a:r>
              <a:rPr lang="en-US" dirty="0" err="1"/>
              <a:t>charcters</a:t>
            </a:r>
            <a:r>
              <a:rPr lang="en-US" dirty="0"/>
              <a:t> nous </a:t>
            </a:r>
            <a:r>
              <a:rPr lang="en-US" dirty="0" err="1"/>
              <a:t>pouvons</a:t>
            </a:r>
            <a:r>
              <a:rPr lang="en-US" dirty="0"/>
              <a:t> </a:t>
            </a:r>
            <a:r>
              <a:rPr lang="en-US" dirty="0" err="1"/>
              <a:t>trouver</a:t>
            </a:r>
            <a:r>
              <a:rPr lang="en-US" dirty="0"/>
              <a:t> </a:t>
            </a:r>
            <a:r>
              <a:rPr lang="en-US" dirty="0" err="1"/>
              <a:t>l’objet</a:t>
            </a:r>
            <a:r>
              <a:rPr lang="en-US" dirty="0"/>
              <a:t> (unique)</a:t>
            </a:r>
            <a:endParaRPr lang="fr-FR" altLang="fr-FR" dirty="0"/>
          </a:p>
        </p:txBody>
      </p:sp>
      <p:pic>
        <p:nvPicPr>
          <p:cNvPr id="3" name="Image 2">
            <a:extLst>
              <a:ext uri="{FF2B5EF4-FFF2-40B4-BE49-F238E27FC236}">
                <a16:creationId xmlns:a16="http://schemas.microsoft.com/office/drawing/2014/main" id="{60532040-ABE2-B6CE-06B1-E465B770319E}"/>
              </a:ext>
            </a:extLst>
          </p:cNvPr>
          <p:cNvPicPr>
            <a:picLocks noChangeAspect="1"/>
          </p:cNvPicPr>
          <p:nvPr/>
        </p:nvPicPr>
        <p:blipFill>
          <a:blip r:embed="rId2"/>
          <a:stretch>
            <a:fillRect/>
          </a:stretch>
        </p:blipFill>
        <p:spPr>
          <a:xfrm>
            <a:off x="0" y="3429000"/>
            <a:ext cx="9144000" cy="2209954"/>
          </a:xfrm>
          <a:prstGeom prst="rect">
            <a:avLst/>
          </a:prstGeom>
        </p:spPr>
      </p:pic>
    </p:spTree>
    <p:extLst>
      <p:ext uri="{BB962C8B-B14F-4D97-AF65-F5344CB8AC3E}">
        <p14:creationId xmlns:p14="http://schemas.microsoft.com/office/powerpoint/2010/main" val="956310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Installer Git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en-US" dirty="0"/>
              <a:t>Linux: </a:t>
            </a:r>
            <a:r>
              <a:rPr lang="en-US" dirty="0" err="1">
                <a:latin typeface="Consolas" panose="020B0609020204030204" pitchFamily="49" charset="0"/>
              </a:rPr>
              <a:t>sudo</a:t>
            </a:r>
            <a:r>
              <a:rPr lang="en-US" dirty="0">
                <a:latin typeface="Consolas" panose="020B0609020204030204" pitchFamily="49" charset="0"/>
              </a:rPr>
              <a:t> apt-get install git</a:t>
            </a:r>
          </a:p>
          <a:p>
            <a:r>
              <a:rPr lang="en-US" dirty="0"/>
              <a:t>Windows: </a:t>
            </a:r>
            <a:r>
              <a:rPr lang="en-US" dirty="0">
                <a:hlinkClick r:id="rId2"/>
              </a:rPr>
              <a:t>https://github.com/git-for-windows/git/releases</a:t>
            </a:r>
            <a:r>
              <a:rPr lang="en-US" dirty="0"/>
              <a:t> </a:t>
            </a:r>
          </a:p>
          <a:p>
            <a:r>
              <a:rPr lang="en-US" dirty="0"/>
              <a:t>Mac:</a:t>
            </a:r>
            <a:r>
              <a:rPr lang="en-US" dirty="0">
                <a:latin typeface="Consolas" panose="020B0609020204030204" pitchFamily="49" charset="0"/>
              </a:rPr>
              <a:t> brew install git</a:t>
            </a:r>
          </a:p>
          <a:p>
            <a:pPr marL="0" indent="0">
              <a:buNone/>
            </a:pPr>
            <a:endParaRPr lang="en-US" dirty="0"/>
          </a:p>
          <a:p>
            <a:pPr marL="0" indent="0">
              <a:buNone/>
            </a:pPr>
            <a:r>
              <a:rPr lang="en-US" dirty="0"/>
              <a:t>https://git-</a:t>
            </a:r>
            <a:r>
              <a:rPr lang="en-US" dirty="0" err="1"/>
              <a:t>scm.com</a:t>
            </a:r>
            <a:r>
              <a:rPr lang="en-US" dirty="0"/>
              <a:t>/book/</a:t>
            </a:r>
            <a:r>
              <a:rPr lang="en-US" dirty="0" err="1"/>
              <a:t>en</a:t>
            </a:r>
            <a:r>
              <a:rPr lang="en-US" dirty="0"/>
              <a:t>/v2/Getting-Started-Installing-Git</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3377057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Organise le travail en équipe </a:t>
            </a:r>
          </a:p>
        </p:txBody>
      </p:sp>
      <p:pic>
        <p:nvPicPr>
          <p:cNvPr id="3" name="Image 2">
            <a:extLst>
              <a:ext uri="{FF2B5EF4-FFF2-40B4-BE49-F238E27FC236}">
                <a16:creationId xmlns:a16="http://schemas.microsoft.com/office/drawing/2014/main" id="{2C7286E2-D443-633B-3B48-ACDACDD67084}"/>
              </a:ext>
            </a:extLst>
          </p:cNvPr>
          <p:cNvPicPr>
            <a:picLocks noChangeAspect="1"/>
          </p:cNvPicPr>
          <p:nvPr/>
        </p:nvPicPr>
        <p:blipFill>
          <a:blip r:embed="rId2"/>
          <a:stretch>
            <a:fillRect/>
          </a:stretch>
        </p:blipFill>
        <p:spPr>
          <a:xfrm>
            <a:off x="99555" y="1225550"/>
            <a:ext cx="8610600" cy="4406900"/>
          </a:xfrm>
          <a:prstGeom prst="rect">
            <a:avLst/>
          </a:prstGeom>
        </p:spPr>
      </p:pic>
    </p:spTree>
    <p:extLst>
      <p:ext uri="{BB962C8B-B14F-4D97-AF65-F5344CB8AC3E}">
        <p14:creationId xmlns:p14="http://schemas.microsoft.com/office/powerpoint/2010/main" val="1196328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p:txBody>
          <a:bodyPr/>
          <a:lstStyle/>
          <a:p>
            <a:pPr marL="0" indent="0">
              <a:buNone/>
            </a:pPr>
            <a:r>
              <a:rPr lang="fr-FR" dirty="0"/>
              <a:t>On trouve </a:t>
            </a:r>
            <a:r>
              <a:rPr lang="fr-FR" b="1" dirty="0"/>
              <a:t>trois zones bien distinctes en local sur votre  poste de travail</a:t>
            </a:r>
            <a:r>
              <a:rPr lang="fr-FR" dirty="0"/>
              <a:t>.</a:t>
            </a:r>
          </a:p>
          <a:p>
            <a:pPr marL="0" indent="0">
              <a:buNone/>
            </a:pPr>
            <a:endParaRPr lang="fr-FR" dirty="0"/>
          </a:p>
          <a:p>
            <a:pPr marL="0" indent="0">
              <a:buNone/>
            </a:pPr>
            <a:endParaRPr lang="fr-FR" dirty="0"/>
          </a:p>
          <a:p>
            <a:pPr marL="0" indent="0">
              <a:buNone/>
            </a:pPr>
            <a:endParaRPr lang="fr-FR" dirty="0"/>
          </a:p>
          <a:p>
            <a:pPr marL="0" indent="0">
              <a:buNone/>
            </a:pPr>
            <a:r>
              <a:rPr lang="fr-FR" dirty="0" err="1"/>
              <a:t>Working</a:t>
            </a:r>
            <a:r>
              <a:rPr lang="fr-FR" dirty="0"/>
              <a:t> directory : </a:t>
            </a:r>
          </a:p>
          <a:p>
            <a:pPr marL="0" indent="0">
              <a:buNone/>
            </a:pPr>
            <a:r>
              <a:rPr lang="fr-FR" dirty="0"/>
              <a:t>C’est la zone de travail, les fichier tout</a:t>
            </a:r>
          </a:p>
          <a:p>
            <a:pPr marL="0" indent="0">
              <a:buNone/>
            </a:pPr>
            <a:r>
              <a:rPr lang="fr-FR" dirty="0"/>
              <a:t>Juste modifiés sont ici</a:t>
            </a:r>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677111"/>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66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179512" y="1600200"/>
            <a:ext cx="8507288" cy="4953000"/>
          </a:xfrm>
        </p:spPr>
        <p:txBody>
          <a:bodyPr/>
          <a:lstStyle/>
          <a:p>
            <a:pPr marL="0" indent="0">
              <a:buNone/>
            </a:pPr>
            <a:r>
              <a:rPr lang="fr-FR" dirty="0" err="1"/>
              <a:t>Staging</a:t>
            </a:r>
            <a:r>
              <a:rPr lang="fr-FR" dirty="0"/>
              <a:t> area (index): </a:t>
            </a:r>
          </a:p>
          <a:p>
            <a:pPr marL="0" indent="0">
              <a:buNone/>
            </a:pPr>
            <a:r>
              <a:rPr lang="fr-FR" dirty="0"/>
              <a:t>Zone qui permet de stocker les modifications </a:t>
            </a:r>
          </a:p>
          <a:p>
            <a:pPr marL="0" indent="0">
              <a:buNone/>
            </a:pPr>
            <a:r>
              <a:rPr lang="fr-FR" dirty="0"/>
              <a:t>Sélectionnés en vu d’être </a:t>
            </a:r>
            <a:r>
              <a:rPr lang="fr-FR" dirty="0" err="1"/>
              <a:t>commités</a:t>
            </a: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voir la commande </a:t>
            </a:r>
            <a:r>
              <a:rPr lang="fr-FR" b="1" dirty="0"/>
              <a:t>« git </a:t>
            </a:r>
            <a:r>
              <a:rPr lang="fr-FR" b="1" dirty="0" err="1"/>
              <a:t>add</a:t>
            </a:r>
            <a:r>
              <a:rPr lang="fr-FR" b="1" dirty="0"/>
              <a:t> »</a:t>
            </a:r>
            <a:r>
              <a:rPr lang="fr-FR" dirty="0"/>
              <a:t> comme une manière de mettre des objets dans un carton. </a:t>
            </a:r>
          </a:p>
          <a:p>
            <a:pPr marL="0" indent="0">
              <a:buNone/>
            </a:pPr>
            <a:endParaRPr lang="fr-FR" dirty="0"/>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677111"/>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50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Local repository : </a:t>
            </a:r>
          </a:p>
          <a:p>
            <a:pPr marL="0" indent="0">
              <a:buNone/>
            </a:pPr>
            <a:r>
              <a:rPr lang="fr-FR" dirty="0"/>
              <a:t>Code </a:t>
            </a:r>
            <a:r>
              <a:rPr lang="fr-FR" dirty="0" err="1"/>
              <a:t>commité</a:t>
            </a:r>
            <a:r>
              <a:rPr lang="fr-FR" dirty="0"/>
              <a:t>, prêt à être envoyé sur le </a:t>
            </a:r>
          </a:p>
          <a:p>
            <a:pPr marL="0" indent="0">
              <a:buNone/>
            </a:pPr>
            <a:r>
              <a:rPr lang="fr-FR" dirty="0"/>
              <a:t>Serveur distant</a:t>
            </a:r>
          </a:p>
          <a:p>
            <a:pPr marL="0" indent="0">
              <a:buNone/>
            </a:pPr>
            <a:endParaRPr lang="fr-FR" dirty="0"/>
          </a:p>
          <a:p>
            <a:pPr marL="0" indent="0">
              <a:buNone/>
            </a:pPr>
            <a:endParaRPr lang="fr-FR" dirty="0"/>
          </a:p>
          <a:p>
            <a:pPr marL="0" indent="0">
              <a:buNone/>
            </a:pPr>
            <a:endParaRPr lang="fr-FR" dirty="0"/>
          </a:p>
          <a:p>
            <a:pPr marL="0" indent="0">
              <a:buNone/>
            </a:pPr>
            <a:endParaRPr lang="fr-FR" b="1" dirty="0"/>
          </a:p>
          <a:p>
            <a:pPr marL="0" indent="0">
              <a:buNone/>
            </a:pPr>
            <a:r>
              <a:rPr lang="fr-FR" b="1" dirty="0"/>
              <a:t>référence de version est créée pour chaque commit que vous faites.</a:t>
            </a:r>
          </a:p>
        </p:txBody>
      </p:sp>
      <p:pic>
        <p:nvPicPr>
          <p:cNvPr id="6" name="Content Placeholder 9" descr="A close up of a sign&#10;&#10;Description automatically generated">
            <a:extLst>
              <a:ext uri="{FF2B5EF4-FFF2-40B4-BE49-F238E27FC236}">
                <a16:creationId xmlns:a16="http://schemas.microsoft.com/office/drawing/2014/main" id="{A2AFDE94-5D1B-6854-7C17-73E5FC04D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580112" y="2420888"/>
            <a:ext cx="4577627" cy="26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380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514337"/>
            <a:ext cx="8686800" cy="5069160"/>
          </a:xfrm>
        </p:spPr>
        <p:txBody>
          <a:bodyPr/>
          <a:lstStyle/>
          <a:p>
            <a:pPr marL="0" indent="0">
              <a:buNone/>
            </a:pPr>
            <a:endParaRPr lang="fr-FR" dirty="0"/>
          </a:p>
          <a:p>
            <a:pPr marL="0" indent="0">
              <a:buNone/>
            </a:pPr>
            <a:r>
              <a:rPr lang="fr-FR" dirty="0"/>
              <a:t>Chaque commit est donc une version de ton projet unique qui va vivre dans le dépôt et que tu pourras consulter/comparer quand tu voudras !</a:t>
            </a:r>
          </a:p>
          <a:p>
            <a:pPr marL="0" indent="0">
              <a:buNone/>
            </a:pPr>
            <a:endParaRPr lang="fr-FR" dirty="0"/>
          </a:p>
        </p:txBody>
      </p:sp>
      <p:pic>
        <p:nvPicPr>
          <p:cNvPr id="3" name="Image 2">
            <a:extLst>
              <a:ext uri="{FF2B5EF4-FFF2-40B4-BE49-F238E27FC236}">
                <a16:creationId xmlns:a16="http://schemas.microsoft.com/office/drawing/2014/main" id="{B9695AA3-320C-997D-78F6-B246525455EE}"/>
              </a:ext>
            </a:extLst>
          </p:cNvPr>
          <p:cNvPicPr>
            <a:picLocks noChangeAspect="1"/>
          </p:cNvPicPr>
          <p:nvPr/>
        </p:nvPicPr>
        <p:blipFill>
          <a:blip r:embed="rId2"/>
          <a:stretch>
            <a:fillRect/>
          </a:stretch>
        </p:blipFill>
        <p:spPr>
          <a:xfrm>
            <a:off x="5868144" y="2877077"/>
            <a:ext cx="2845312" cy="3980923"/>
          </a:xfrm>
          <a:prstGeom prst="rect">
            <a:avLst/>
          </a:prstGeom>
        </p:spPr>
      </p:pic>
    </p:spTree>
    <p:extLst>
      <p:ext uri="{BB962C8B-B14F-4D97-AF65-F5344CB8AC3E}">
        <p14:creationId xmlns:p14="http://schemas.microsoft.com/office/powerpoint/2010/main" val="51084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objectifs de ce cours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Objectifs :</a:t>
            </a:r>
          </a:p>
          <a:p>
            <a:pPr marL="0" indent="0">
              <a:buNone/>
            </a:pPr>
            <a:endParaRPr lang="fr-FR" altLang="fr-FR" dirty="0"/>
          </a:p>
          <a:p>
            <a:pPr>
              <a:buFont typeface="Wingdings" pitchFamily="2" charset="2"/>
              <a:buChar char="v"/>
            </a:pPr>
            <a:r>
              <a:rPr lang="fr-FR" altLang="fr-FR" dirty="0"/>
              <a:t>Savoir qu’est ce que c’est une logiciel de </a:t>
            </a:r>
            <a:r>
              <a:rPr lang="fr-FR" altLang="fr-FR" dirty="0" err="1"/>
              <a:t>versionning</a:t>
            </a:r>
            <a:endParaRPr lang="fr-FR" altLang="fr-FR" dirty="0"/>
          </a:p>
          <a:p>
            <a:pPr>
              <a:buFont typeface="Wingdings" pitchFamily="2" charset="2"/>
              <a:buChar char="v"/>
            </a:pPr>
            <a:r>
              <a:rPr lang="fr-FR" altLang="fr-FR" dirty="0"/>
              <a:t>Connaître les concepts de base de Git</a:t>
            </a:r>
          </a:p>
          <a:p>
            <a:pPr>
              <a:buFont typeface="Wingdings" pitchFamily="2" charset="2"/>
              <a:buChar char="v"/>
            </a:pPr>
            <a:r>
              <a:rPr lang="fr-FR" altLang="fr-FR" dirty="0"/>
              <a:t>Savoir comment versionner son projet</a:t>
            </a:r>
          </a:p>
          <a:p>
            <a:pPr>
              <a:buFont typeface="Wingdings" pitchFamily="2" charset="2"/>
              <a:buChar char="v"/>
            </a:pPr>
            <a:r>
              <a:rPr lang="fr-FR" altLang="fr-FR" dirty="0"/>
              <a:t>Travailler à plusieurs sans se marcher dessus. </a:t>
            </a:r>
          </a:p>
          <a:p>
            <a:pPr>
              <a:buFont typeface="Wingdings" pitchFamily="2" charset="2"/>
              <a:buChar char="v"/>
            </a:pPr>
            <a:r>
              <a:rPr lang="fr-FR" altLang="fr-FR" dirty="0"/>
              <a:t>Une idée sur le fonctionnement de </a:t>
            </a:r>
            <a:r>
              <a:rPr lang="fr-FR" altLang="fr-FR" dirty="0" err="1"/>
              <a:t>Github</a:t>
            </a:r>
            <a:r>
              <a:rPr lang="fr-FR" altLang="fr-FR" dirty="0"/>
              <a:t>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3 Zones de Git</a:t>
            </a:r>
            <a:endParaRPr lang="fr-FR" dirty="0"/>
          </a:p>
        </p:txBody>
      </p:sp>
      <p:sp>
        <p:nvSpPr>
          <p:cNvPr id="5" name="Espace réservé du contenu 1">
            <a:extLst>
              <a:ext uri="{FF2B5EF4-FFF2-40B4-BE49-F238E27FC236}">
                <a16:creationId xmlns:a16="http://schemas.microsoft.com/office/drawing/2014/main" id="{3E0C12F3-83A7-9FF6-F193-9DBDC23B461E}"/>
              </a:ext>
            </a:extLst>
          </p:cNvPr>
          <p:cNvSpPr>
            <a:spLocks noGrp="1"/>
          </p:cNvSpPr>
          <p:nvPr>
            <p:ph sz="half" idx="1"/>
          </p:nvPr>
        </p:nvSpPr>
        <p:spPr>
          <a:xfrm>
            <a:off x="457200" y="1600200"/>
            <a:ext cx="8229600" cy="4525963"/>
          </a:xfrm>
        </p:spPr>
        <p:txBody>
          <a:bodyPr/>
          <a:lstStyle/>
          <a:p>
            <a:pPr marL="0" indent="0">
              <a:buNone/>
            </a:pPr>
            <a:r>
              <a:rPr lang="en-US" dirty="0"/>
              <a:t>Working Directory, Staging, Committed</a:t>
            </a:r>
            <a:endParaRPr lang="fr-FR" dirty="0"/>
          </a:p>
        </p:txBody>
      </p:sp>
      <p:pic>
        <p:nvPicPr>
          <p:cNvPr id="6" name="Content Placeholder 5" descr="A screenshot of a cell phone&#10;&#10;Description automatically generated">
            <a:extLst>
              <a:ext uri="{FF2B5EF4-FFF2-40B4-BE49-F238E27FC236}">
                <a16:creationId xmlns:a16="http://schemas.microsoft.com/office/drawing/2014/main" id="{D0ECCB21-4ABC-4341-351F-14D0CC45E790}"/>
              </a:ext>
            </a:extLst>
          </p:cNvPr>
          <p:cNvPicPr>
            <a:picLocks noChangeAspect="1"/>
          </p:cNvPicPr>
          <p:nvPr/>
        </p:nvPicPr>
        <p:blipFill>
          <a:blip r:embed="rId2"/>
          <a:stretch>
            <a:fillRect/>
          </a:stretch>
        </p:blipFill>
        <p:spPr bwMode="auto">
          <a:xfrm>
            <a:off x="683568" y="2420888"/>
            <a:ext cx="7620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4651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Configuration Git</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a:xfrm>
            <a:off x="107504" y="1600200"/>
            <a:ext cx="9036496" cy="4525963"/>
          </a:xfrm>
        </p:spPr>
        <p:txBody>
          <a:bodyPr/>
          <a:lstStyle/>
          <a:p>
            <a:r>
              <a:rPr lang="fr-FR" altLang="fr-FR" dirty="0"/>
              <a:t>La première utilisation de Git  :</a:t>
            </a:r>
          </a:p>
          <a:p>
            <a:endParaRPr lang="fr-FR" altLang="fr-FR" dirty="0"/>
          </a:p>
          <a:p>
            <a:pPr marL="0" indent="0">
              <a:buNone/>
            </a:pPr>
            <a:r>
              <a:rPr lang="fr-FR" dirty="0"/>
              <a:t>git config --global </a:t>
            </a:r>
            <a:r>
              <a:rPr lang="fr-FR" dirty="0" err="1"/>
              <a:t>user.email</a:t>
            </a:r>
            <a:r>
              <a:rPr lang="fr-FR" dirty="0"/>
              <a:t> "</a:t>
            </a:r>
            <a:r>
              <a:rPr lang="fr-FR" dirty="0" err="1"/>
              <a:t>username@edu</a:t>
            </a:r>
            <a:r>
              <a:rPr lang="fr-FR" dirty="0"/>
              <a:t>" </a:t>
            </a:r>
          </a:p>
          <a:p>
            <a:pPr marL="0" indent="0">
              <a:buNone/>
            </a:pPr>
            <a:r>
              <a:rPr lang="fr-FR" dirty="0"/>
              <a:t>git config --global </a:t>
            </a:r>
            <a:r>
              <a:rPr lang="fr-FR" dirty="0" err="1"/>
              <a:t>user.name</a:t>
            </a:r>
            <a:r>
              <a:rPr lang="fr-FR" dirty="0"/>
              <a:t> "</a:t>
            </a:r>
            <a:r>
              <a:rPr lang="fr-FR" dirty="0" err="1"/>
              <a:t>Your</a:t>
            </a:r>
            <a:r>
              <a:rPr lang="fr-FR" dirty="0"/>
              <a:t> Name"</a:t>
            </a:r>
            <a:endParaRPr lang="fr-FR" altLang="fr-FR" dirty="0"/>
          </a:p>
          <a:p>
            <a:endParaRPr lang="fr-FR" altLang="fr-FR" dirty="0"/>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991458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Pour créer un dépôt vierge, ouvrez une ligne de commande dans le répertoire souhaité et exécutez la commande init comme suit :</a:t>
            </a:r>
          </a:p>
          <a:p>
            <a:pPr marL="0" indent="0">
              <a:buNone/>
            </a:pPr>
            <a:endParaRPr lang="fr-FR" dirty="0"/>
          </a:p>
          <a:p>
            <a:pPr marL="0" indent="0">
              <a:buNone/>
            </a:pPr>
            <a:endParaRPr lang="fr-FR" dirty="0"/>
          </a:p>
          <a:p>
            <a:pPr marL="0" indent="0">
              <a:buNone/>
            </a:pPr>
            <a:endParaRPr lang="fr-FR" dirty="0"/>
          </a:p>
          <a:p>
            <a:pPr marL="0" indent="0">
              <a:buNone/>
            </a:pPr>
            <a:r>
              <a:rPr lang="fr-FR" dirty="0"/>
              <a:t>La commande ci-dessus va créer un dépôt .git vide. </a:t>
            </a:r>
          </a:p>
          <a:p>
            <a:pPr marL="0" indent="0">
              <a:buNone/>
            </a:pPr>
            <a:endParaRPr lang="fr-FR" dirty="0"/>
          </a:p>
          <a:p>
            <a:pPr marL="0" indent="0">
              <a:buNone/>
            </a:pPr>
            <a:r>
              <a:rPr lang="fr-FR" dirty="0"/>
              <a:t>Maintenant nous pouvons créer et ajouter des fichiers sur ce dépôt pour le contrôle de version. </a:t>
            </a:r>
          </a:p>
        </p:txBody>
      </p:sp>
      <p:pic>
        <p:nvPicPr>
          <p:cNvPr id="3" name="Image 2">
            <a:extLst>
              <a:ext uri="{FF2B5EF4-FFF2-40B4-BE49-F238E27FC236}">
                <a16:creationId xmlns:a16="http://schemas.microsoft.com/office/drawing/2014/main" id="{CBF1FEF9-7082-B506-E2CC-51E9B3D17665}"/>
              </a:ext>
            </a:extLst>
          </p:cNvPr>
          <p:cNvPicPr>
            <a:picLocks noChangeAspect="1"/>
          </p:cNvPicPr>
          <p:nvPr/>
        </p:nvPicPr>
        <p:blipFill>
          <a:blip r:embed="rId2"/>
          <a:stretch>
            <a:fillRect/>
          </a:stretch>
        </p:blipFill>
        <p:spPr>
          <a:xfrm>
            <a:off x="53752" y="3456531"/>
            <a:ext cx="9036496" cy="1591115"/>
          </a:xfrm>
          <a:prstGeom prst="rect">
            <a:avLst/>
          </a:prstGeom>
        </p:spPr>
      </p:pic>
    </p:spTree>
    <p:extLst>
      <p:ext uri="{BB962C8B-B14F-4D97-AF65-F5344CB8AC3E}">
        <p14:creationId xmlns:p14="http://schemas.microsoft.com/office/powerpoint/2010/main" val="210051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Création d’un fichier vide dans le répertoire :</a:t>
            </a:r>
          </a:p>
          <a:p>
            <a:pPr marL="0" indent="0">
              <a:buNone/>
            </a:pPr>
            <a:endParaRPr lang="fr-FR" dirty="0"/>
          </a:p>
          <a:p>
            <a:pPr marL="0" indent="0">
              <a:buNone/>
            </a:pPr>
            <a:r>
              <a:rPr lang="fr-FR" dirty="0" err="1"/>
              <a:t>Status</a:t>
            </a:r>
            <a:r>
              <a:rPr lang="fr-FR" dirty="0"/>
              <a:t> actuel du dépôt local</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Dans la sortie ci-dessus, la liste de tous les fichiers non suivis est affichée par la commande git </a:t>
            </a:r>
            <a:r>
              <a:rPr lang="fr-FR" dirty="0" err="1"/>
              <a:t>status</a:t>
            </a:r>
            <a:r>
              <a:rPr lang="fr-FR" dirty="0"/>
              <a:t>. </a:t>
            </a:r>
          </a:p>
          <a:p>
            <a:pPr marL="0" indent="0">
              <a:buNone/>
            </a:pPr>
            <a:endParaRPr lang="fr-FR" dirty="0"/>
          </a:p>
        </p:txBody>
      </p:sp>
      <p:pic>
        <p:nvPicPr>
          <p:cNvPr id="4" name="Image 3">
            <a:extLst>
              <a:ext uri="{FF2B5EF4-FFF2-40B4-BE49-F238E27FC236}">
                <a16:creationId xmlns:a16="http://schemas.microsoft.com/office/drawing/2014/main" id="{A498CF4B-8A41-E35C-968F-987DBD1405EB}"/>
              </a:ext>
            </a:extLst>
          </p:cNvPr>
          <p:cNvPicPr>
            <a:picLocks noChangeAspect="1"/>
          </p:cNvPicPr>
          <p:nvPr/>
        </p:nvPicPr>
        <p:blipFill>
          <a:blip r:embed="rId2"/>
          <a:stretch>
            <a:fillRect/>
          </a:stretch>
        </p:blipFill>
        <p:spPr>
          <a:xfrm>
            <a:off x="-53752" y="2274608"/>
            <a:ext cx="9144000" cy="253757"/>
          </a:xfrm>
          <a:prstGeom prst="rect">
            <a:avLst/>
          </a:prstGeom>
        </p:spPr>
      </p:pic>
      <p:pic>
        <p:nvPicPr>
          <p:cNvPr id="5" name="Image 4">
            <a:extLst>
              <a:ext uri="{FF2B5EF4-FFF2-40B4-BE49-F238E27FC236}">
                <a16:creationId xmlns:a16="http://schemas.microsoft.com/office/drawing/2014/main" id="{D844A673-493E-62F1-4E80-88E916008C7E}"/>
              </a:ext>
            </a:extLst>
          </p:cNvPr>
          <p:cNvPicPr>
            <a:picLocks noChangeAspect="1"/>
          </p:cNvPicPr>
          <p:nvPr/>
        </p:nvPicPr>
        <p:blipFill>
          <a:blip r:embed="rId3"/>
          <a:stretch>
            <a:fillRect/>
          </a:stretch>
        </p:blipFill>
        <p:spPr>
          <a:xfrm>
            <a:off x="107504" y="3188934"/>
            <a:ext cx="9144000" cy="2441317"/>
          </a:xfrm>
          <a:prstGeom prst="rect">
            <a:avLst/>
          </a:prstGeom>
        </p:spPr>
      </p:pic>
    </p:spTree>
    <p:extLst>
      <p:ext uri="{BB962C8B-B14F-4D97-AF65-F5344CB8AC3E}">
        <p14:creationId xmlns:p14="http://schemas.microsoft.com/office/powerpoint/2010/main" val="186614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Si vous souhaitez ensuite placer les fichiers de votre projet actuel sous contrôle de version, vous pouvez effectuer la commande suivante git </a:t>
            </a:r>
            <a:r>
              <a:rPr lang="fr-FR" dirty="0" err="1"/>
              <a:t>add</a:t>
            </a:r>
            <a:r>
              <a:rPr lang="fr-FR" dirty="0"/>
              <a:t> .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Ajouter tous les fichiers à la zone de transit (= dire à Git de les inclure dans le prochain commit)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71F89770-C3A0-1430-1F4E-91A196FE0294}"/>
              </a:ext>
            </a:extLst>
          </p:cNvPr>
          <p:cNvPicPr>
            <a:picLocks noChangeAspect="1"/>
          </p:cNvPicPr>
          <p:nvPr/>
        </p:nvPicPr>
        <p:blipFill>
          <a:blip r:embed="rId2"/>
          <a:stretch>
            <a:fillRect/>
          </a:stretch>
        </p:blipFill>
        <p:spPr>
          <a:xfrm>
            <a:off x="0" y="3039930"/>
            <a:ext cx="9144000" cy="2344060"/>
          </a:xfrm>
          <a:prstGeom prst="rect">
            <a:avLst/>
          </a:prstGeom>
        </p:spPr>
      </p:pic>
    </p:spTree>
    <p:extLst>
      <p:ext uri="{BB962C8B-B14F-4D97-AF65-F5344CB8AC3E}">
        <p14:creationId xmlns:p14="http://schemas.microsoft.com/office/powerpoint/2010/main" val="308102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 Enveloppez ces changements dans un commit et enregistrez-les dans le dépôt Git local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Un commit est le moment où vous dites à git qu'un changement (ou un ajout) que vous avez fait est prêt à être inclus dans le projet.</a:t>
            </a:r>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F1416EF9-A0EC-1E9D-13D7-740CA6B9638C}"/>
              </a:ext>
            </a:extLst>
          </p:cNvPr>
          <p:cNvPicPr>
            <a:picLocks noChangeAspect="1"/>
          </p:cNvPicPr>
          <p:nvPr/>
        </p:nvPicPr>
        <p:blipFill>
          <a:blip r:embed="rId2"/>
          <a:stretch>
            <a:fillRect/>
          </a:stretch>
        </p:blipFill>
        <p:spPr>
          <a:xfrm>
            <a:off x="0" y="2240868"/>
            <a:ext cx="9024978" cy="2556284"/>
          </a:xfrm>
          <a:prstGeom prst="rect">
            <a:avLst/>
          </a:prstGeom>
        </p:spPr>
      </p:pic>
    </p:spTree>
    <p:extLst>
      <p:ext uri="{BB962C8B-B14F-4D97-AF65-F5344CB8AC3E}">
        <p14:creationId xmlns:p14="http://schemas.microsoft.com/office/powerpoint/2010/main" val="201694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Un objet commit représente l'état complet du projet, y compris tous les fichiers du projet.</a:t>
            </a:r>
          </a:p>
          <a:p>
            <a:pPr marL="0" indent="0">
              <a:buNone/>
            </a:pPr>
            <a:endParaRPr lang="fr-FR" dirty="0"/>
          </a:p>
          <a:p>
            <a:pPr marL="0" indent="0">
              <a:buNone/>
            </a:pPr>
            <a:r>
              <a:rPr lang="fr-FR" dirty="0"/>
              <a:t>Le tout premier objet commit n'a pas de "parents".</a:t>
            </a:r>
          </a:p>
          <a:p>
            <a:pPr marL="0" indent="0">
              <a:buNone/>
            </a:pPr>
            <a:r>
              <a:rPr lang="fr-FR" dirty="0"/>
              <a:t>Habituellement, vous prenez un objet commit, vous effectuez des changements et vous créez un nouvel objet commit ; l'objet commit original est le parent du nouvel objet commit.</a:t>
            </a:r>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1480787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la plupart des objets commit ont un seul parent</a:t>
            </a:r>
          </a:p>
          <a:p>
            <a:pPr marL="0" indent="0">
              <a:buNone/>
            </a:pPr>
            <a:r>
              <a:rPr lang="fr-FR" dirty="0"/>
              <a:t>Vous pouvez également fusionner deux objets commit pour en former un nouveau.</a:t>
            </a:r>
          </a:p>
          <a:p>
            <a:pPr marL="0" indent="0">
              <a:buNone/>
            </a:pPr>
            <a:r>
              <a:rPr lang="fr-FR" dirty="0"/>
              <a:t>Le nouvel objet commit a deux parents</a:t>
            </a:r>
          </a:p>
          <a:p>
            <a:pPr marL="0" indent="0">
              <a:buNone/>
            </a:pPr>
            <a:r>
              <a:rPr lang="fr-FR" dirty="0"/>
              <a:t>Par conséquent, les objets commit forment un graphe dirigé</a:t>
            </a:r>
          </a:p>
          <a:p>
            <a:pPr marL="0" indent="0">
              <a:buNone/>
            </a:pPr>
            <a:r>
              <a:rPr lang="fr-FR" dirty="0"/>
              <a:t>Git consiste à utiliser et à manipuler ce graphe ! </a:t>
            </a:r>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4123767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91582"/>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268760"/>
            <a:ext cx="8686800" cy="5069160"/>
          </a:xfrm>
        </p:spPr>
        <p:txBody>
          <a:bodyPr/>
          <a:lstStyle/>
          <a:p>
            <a:pPr marL="0" indent="0">
              <a:buNone/>
            </a:pPr>
            <a:r>
              <a:rPr lang="fr-FR" dirty="0"/>
              <a:t> Enveloppez ces changements dans un commit et enregistrez-les dans le dépôt Git local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Un commit est le moment où vous dites à git qu'un changement (ou un ajout) que vous avez fait est prêt à être inclus dans le projet.</a:t>
            </a:r>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F1416EF9-A0EC-1E9D-13D7-740CA6B9638C}"/>
              </a:ext>
            </a:extLst>
          </p:cNvPr>
          <p:cNvPicPr>
            <a:picLocks noChangeAspect="1"/>
          </p:cNvPicPr>
          <p:nvPr/>
        </p:nvPicPr>
        <p:blipFill>
          <a:blip r:embed="rId2"/>
          <a:stretch>
            <a:fillRect/>
          </a:stretch>
        </p:blipFill>
        <p:spPr>
          <a:xfrm>
            <a:off x="0" y="2240868"/>
            <a:ext cx="9024978" cy="2556284"/>
          </a:xfrm>
          <a:prstGeom prst="rect">
            <a:avLst/>
          </a:prstGeom>
        </p:spPr>
      </p:pic>
    </p:spTree>
    <p:extLst>
      <p:ext uri="{BB962C8B-B14F-4D97-AF65-F5344CB8AC3E}">
        <p14:creationId xmlns:p14="http://schemas.microsoft.com/office/powerpoint/2010/main" val="859760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Création d’un dépôt local Git</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 Enveloppez ces changements dans un commit et enregistrez-les dans le dépôt Git local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F1416EF9-A0EC-1E9D-13D7-740CA6B9638C}"/>
              </a:ext>
            </a:extLst>
          </p:cNvPr>
          <p:cNvPicPr>
            <a:picLocks noChangeAspect="1"/>
          </p:cNvPicPr>
          <p:nvPr/>
        </p:nvPicPr>
        <p:blipFill>
          <a:blip r:embed="rId2"/>
          <a:stretch>
            <a:fillRect/>
          </a:stretch>
        </p:blipFill>
        <p:spPr>
          <a:xfrm>
            <a:off x="11518" y="2852936"/>
            <a:ext cx="9024978" cy="3200990"/>
          </a:xfrm>
          <a:prstGeom prst="rect">
            <a:avLst/>
          </a:prstGeom>
        </p:spPr>
      </p:pic>
    </p:spTree>
    <p:extLst>
      <p:ext uri="{BB962C8B-B14F-4D97-AF65-F5344CB8AC3E}">
        <p14:creationId xmlns:p14="http://schemas.microsoft.com/office/powerpoint/2010/main" val="15677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S’organiser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Travailler en équipe demande de l'organisation et encore plus quand plusieurs développeurs travaillent ensemble sur un même dépôt  de code.</a:t>
            </a:r>
          </a:p>
          <a:p>
            <a:endParaRPr lang="en-GB" altLang="fr-FR" dirty="0"/>
          </a:p>
          <a:p>
            <a:pPr marL="0" indent="0" algn="ctr">
              <a:buNone/>
            </a:pPr>
            <a:r>
              <a:rPr lang="fr-FR" dirty="0"/>
              <a:t>Les conflits vous n’y échapperez pas malheureusement, mais il est possible d’organiser le tout afin de minimiser ses conflits justement =&gt; un logiciel de </a:t>
            </a:r>
            <a:r>
              <a:rPr lang="fr-FR" dirty="0" err="1"/>
              <a:t>versionning</a:t>
            </a:r>
            <a:endParaRPr lang="en-GB" altLang="fr-FR" dirty="0"/>
          </a:p>
          <a:p>
            <a:pPr marL="0" indent="0" algn="ctr">
              <a:buNone/>
            </a:pPr>
            <a:endParaRPr lang="en-GB" altLang="fr-FR" dirty="0"/>
          </a:p>
        </p:txBody>
      </p:sp>
    </p:spTree>
    <p:extLst>
      <p:ext uri="{BB962C8B-B14F-4D97-AF65-F5344CB8AC3E}">
        <p14:creationId xmlns:p14="http://schemas.microsoft.com/office/powerpoint/2010/main" val="848976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Un commit et son arbre</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 </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346B503E-7EAC-E76C-2A52-3122A80EE405}"/>
              </a:ext>
            </a:extLst>
          </p:cNvPr>
          <p:cNvPicPr>
            <a:picLocks noChangeAspect="1"/>
          </p:cNvPicPr>
          <p:nvPr/>
        </p:nvPicPr>
        <p:blipFill>
          <a:blip r:embed="rId2"/>
          <a:stretch>
            <a:fillRect/>
          </a:stretch>
        </p:blipFill>
        <p:spPr>
          <a:xfrm>
            <a:off x="323528" y="1340768"/>
            <a:ext cx="8699500" cy="5003800"/>
          </a:xfrm>
          <a:prstGeom prst="rect">
            <a:avLst/>
          </a:prstGeom>
        </p:spPr>
      </p:pic>
    </p:spTree>
    <p:extLst>
      <p:ext uri="{BB962C8B-B14F-4D97-AF65-F5344CB8AC3E}">
        <p14:creationId xmlns:p14="http://schemas.microsoft.com/office/powerpoint/2010/main" val="1851093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Structure d’un commit</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r>
              <a:rPr lang="fr-FR" dirty="0"/>
              <a:t>Lorsque vous créez le </a:t>
            </a:r>
            <a:r>
              <a:rPr lang="fr-FR" i="1" dirty="0"/>
              <a:t>commit</a:t>
            </a:r>
            <a:r>
              <a:rPr lang="fr-FR" dirty="0"/>
              <a:t> en lançant la commande git commit : </a:t>
            </a:r>
          </a:p>
          <a:p>
            <a:pPr marL="0" indent="0">
              <a:buNone/>
            </a:pPr>
            <a:endParaRPr lang="fr-FR" dirty="0"/>
          </a:p>
          <a:p>
            <a:pPr marL="0" indent="0">
              <a:buNone/>
            </a:pPr>
            <a:r>
              <a:rPr lang="fr-FR" dirty="0"/>
              <a:t>Git calcule l’empreinte de chaque sous-répertoire (ici, seulement pour le répertoire racine) et stocke ces objets de type arbre dans le dépôt Git.</a:t>
            </a:r>
          </a:p>
          <a:p>
            <a:pPr marL="0" indent="0">
              <a:buNone/>
            </a:pPr>
            <a:endParaRPr lang="fr-FR" dirty="0"/>
          </a:p>
          <a:p>
            <a:pPr marL="0" indent="0">
              <a:buNone/>
            </a:pPr>
            <a:r>
              <a:rPr lang="fr-FR" dirty="0"/>
              <a:t>Git crée alors un objet </a:t>
            </a:r>
            <a:r>
              <a:rPr lang="fr-FR" i="1" dirty="0"/>
              <a:t>commit</a:t>
            </a:r>
            <a:r>
              <a:rPr lang="fr-FR" dirty="0"/>
              <a:t> qui contient les </a:t>
            </a:r>
            <a:r>
              <a:rPr lang="fr-FR" dirty="0" err="1"/>
              <a:t>méta-données</a:t>
            </a:r>
            <a:r>
              <a:rPr lang="fr-FR" dirty="0"/>
              <a:t> et un pointeur vers l’arbre de la racine du projet de manière à pouvoir recréer l’instantané à tout moment.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3" name="ZoneTexte 2">
            <a:extLst>
              <a:ext uri="{FF2B5EF4-FFF2-40B4-BE49-F238E27FC236}">
                <a16:creationId xmlns:a16="http://schemas.microsoft.com/office/drawing/2014/main" id="{A786C329-E16D-483D-11E1-A4C0208BE11C}"/>
              </a:ext>
            </a:extLst>
          </p:cNvPr>
          <p:cNvSpPr txBox="1"/>
          <p:nvPr/>
        </p:nvSpPr>
        <p:spPr>
          <a:xfrm>
            <a:off x="1423555" y="2441864"/>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283580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Structure d’un commit</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r>
              <a:rPr lang="fr-FR" dirty="0"/>
              <a:t>un </a:t>
            </a:r>
            <a:r>
              <a:rPr lang="fr-FR" i="1" dirty="0"/>
              <a:t>blob</a:t>
            </a:r>
            <a:r>
              <a:rPr lang="fr-FR" dirty="0"/>
              <a:t> pour le contenu de chacun de vos trois fichiers, un arbre (</a:t>
            </a:r>
            <a:r>
              <a:rPr lang="fr-FR" i="1" dirty="0" err="1"/>
              <a:t>tree</a:t>
            </a:r>
            <a:r>
              <a:rPr lang="fr-FR" dirty="0"/>
              <a:t>) qui liste le contenu du répertoire et spécifie quels noms de fichiers sont attachés à quels </a:t>
            </a:r>
            <a:r>
              <a:rPr lang="fr-FR" i="1" dirty="0"/>
              <a:t>blobs</a:t>
            </a:r>
            <a:r>
              <a:rPr lang="fr-FR" dirty="0"/>
              <a:t> et enfin un objet </a:t>
            </a:r>
            <a:r>
              <a:rPr lang="fr-FR" i="1" dirty="0"/>
              <a:t>commit</a:t>
            </a:r>
            <a:r>
              <a:rPr lang="fr-FR" dirty="0"/>
              <a:t> portant le pointeur vers l’arbre de la racine ainsi que toutes les </a:t>
            </a:r>
            <a:r>
              <a:rPr lang="fr-FR" dirty="0" err="1"/>
              <a:t>méta-données</a:t>
            </a:r>
            <a:r>
              <a:rPr lang="fr-FR" dirty="0"/>
              <a:t> attachées au </a:t>
            </a:r>
            <a:r>
              <a:rPr lang="fr-FR" i="1" dirty="0"/>
              <a:t>commit</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3" name="ZoneTexte 2">
            <a:extLst>
              <a:ext uri="{FF2B5EF4-FFF2-40B4-BE49-F238E27FC236}">
                <a16:creationId xmlns:a16="http://schemas.microsoft.com/office/drawing/2014/main" id="{A786C329-E16D-483D-11E1-A4C0208BE11C}"/>
              </a:ext>
            </a:extLst>
          </p:cNvPr>
          <p:cNvSpPr txBox="1"/>
          <p:nvPr/>
        </p:nvSpPr>
        <p:spPr>
          <a:xfrm>
            <a:off x="1423555" y="2441864"/>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168354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Une branche et l’historique de ses </a:t>
            </a:r>
            <a:r>
              <a:rPr lang="fr-FR" i="1" dirty="0" err="1"/>
              <a:t>commits</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4" name="Image 3">
            <a:extLst>
              <a:ext uri="{FF2B5EF4-FFF2-40B4-BE49-F238E27FC236}">
                <a16:creationId xmlns:a16="http://schemas.microsoft.com/office/drawing/2014/main" id="{F64B3978-34B8-0FE2-679C-669CC98BF78E}"/>
              </a:ext>
            </a:extLst>
          </p:cNvPr>
          <p:cNvPicPr>
            <a:picLocks noChangeAspect="1"/>
          </p:cNvPicPr>
          <p:nvPr/>
        </p:nvPicPr>
        <p:blipFill>
          <a:blip r:embed="rId2"/>
          <a:stretch>
            <a:fillRect/>
          </a:stretch>
        </p:blipFill>
        <p:spPr>
          <a:xfrm>
            <a:off x="323528" y="1700808"/>
            <a:ext cx="8636000" cy="4356100"/>
          </a:xfrm>
          <a:prstGeom prst="rect">
            <a:avLst/>
          </a:prstGeom>
        </p:spPr>
      </p:pic>
    </p:spTree>
    <p:extLst>
      <p:ext uri="{BB962C8B-B14F-4D97-AF65-F5344CB8AC3E}">
        <p14:creationId xmlns:p14="http://schemas.microsoft.com/office/powerpoint/2010/main" val="1340924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133083"/>
            <a:ext cx="7115175" cy="1143000"/>
          </a:xfrm>
        </p:spPr>
        <p:txBody>
          <a:bodyPr/>
          <a:lstStyle/>
          <a:p>
            <a:pPr algn="ctr"/>
            <a:r>
              <a:rPr lang="fr-FR" altLang="fr-FR" dirty="0"/>
              <a:t>Travailler en équipe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pic>
        <p:nvPicPr>
          <p:cNvPr id="2" name="Image 1">
            <a:extLst>
              <a:ext uri="{FF2B5EF4-FFF2-40B4-BE49-F238E27FC236}">
                <a16:creationId xmlns:a16="http://schemas.microsoft.com/office/drawing/2014/main" id="{2109C22F-55E2-3F63-65A1-B432BAFE6E76}"/>
              </a:ext>
            </a:extLst>
          </p:cNvPr>
          <p:cNvPicPr>
            <a:picLocks noChangeAspect="1"/>
          </p:cNvPicPr>
          <p:nvPr/>
        </p:nvPicPr>
        <p:blipFill>
          <a:blip r:embed="rId2"/>
          <a:stretch>
            <a:fillRect/>
          </a:stretch>
        </p:blipFill>
        <p:spPr>
          <a:xfrm>
            <a:off x="2360569" y="4145442"/>
            <a:ext cx="4422862" cy="2487860"/>
          </a:xfrm>
          <a:prstGeom prst="rect">
            <a:avLst/>
          </a:prstGeom>
        </p:spPr>
      </p:pic>
      <p:pic>
        <p:nvPicPr>
          <p:cNvPr id="3" name="Image 2">
            <a:extLst>
              <a:ext uri="{FF2B5EF4-FFF2-40B4-BE49-F238E27FC236}">
                <a16:creationId xmlns:a16="http://schemas.microsoft.com/office/drawing/2014/main" id="{EBF09FCF-DB04-788D-2A27-081632899737}"/>
              </a:ext>
            </a:extLst>
          </p:cNvPr>
          <p:cNvPicPr>
            <a:picLocks noChangeAspect="1"/>
          </p:cNvPicPr>
          <p:nvPr/>
        </p:nvPicPr>
        <p:blipFill>
          <a:blip r:embed="rId3"/>
          <a:stretch>
            <a:fillRect/>
          </a:stretch>
        </p:blipFill>
        <p:spPr>
          <a:xfrm>
            <a:off x="150062" y="1093061"/>
            <a:ext cx="8154993" cy="2912003"/>
          </a:xfrm>
          <a:prstGeom prst="rect">
            <a:avLst/>
          </a:prstGeom>
        </p:spPr>
      </p:pic>
    </p:spTree>
    <p:extLst>
      <p:ext uri="{BB962C8B-B14F-4D97-AF65-F5344CB8AC3E}">
        <p14:creationId xmlns:p14="http://schemas.microsoft.com/office/powerpoint/2010/main" val="424848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Push </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15B02540-E698-9D91-8AC6-B57FC4DA196F}"/>
              </a:ext>
            </a:extLst>
          </p:cNvPr>
          <p:cNvPicPr>
            <a:picLocks noChangeAspect="1"/>
          </p:cNvPicPr>
          <p:nvPr/>
        </p:nvPicPr>
        <p:blipFill>
          <a:blip r:embed="rId2"/>
          <a:stretch>
            <a:fillRect/>
          </a:stretch>
        </p:blipFill>
        <p:spPr>
          <a:xfrm>
            <a:off x="251520" y="1952366"/>
            <a:ext cx="9144000" cy="1496153"/>
          </a:xfrm>
          <a:prstGeom prst="rect">
            <a:avLst/>
          </a:prstGeom>
        </p:spPr>
      </p:pic>
    </p:spTree>
    <p:extLst>
      <p:ext uri="{BB962C8B-B14F-4D97-AF65-F5344CB8AC3E}">
        <p14:creationId xmlns:p14="http://schemas.microsoft.com/office/powerpoint/2010/main" val="3875502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403648" y="0"/>
            <a:ext cx="7115175" cy="1143000"/>
          </a:xfrm>
        </p:spPr>
        <p:txBody>
          <a:bodyPr/>
          <a:lstStyle/>
          <a:p>
            <a:pPr algn="ctr"/>
            <a:r>
              <a:rPr lang="fr-FR" altLang="fr-FR" dirty="0"/>
              <a:t>Choisir un éditeur</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143000"/>
            <a:ext cx="9144000" cy="5400600"/>
          </a:xfrm>
        </p:spPr>
        <p:txBody>
          <a:bodyPr/>
          <a:lstStyle/>
          <a:p>
            <a:pPr marL="0" indent="0">
              <a:buNone/>
            </a:pPr>
            <a:r>
              <a:rPr lang="fr-FR" dirty="0"/>
              <a:t>Lorsque vous "</a:t>
            </a:r>
            <a:r>
              <a:rPr lang="fr-FR" dirty="0" err="1"/>
              <a:t>committez</a:t>
            </a:r>
            <a:r>
              <a:rPr lang="fr-FR" dirty="0"/>
              <a:t>", git vous demandera de taper un message de "commit".</a:t>
            </a:r>
          </a:p>
          <a:p>
            <a:pPr marL="0" indent="0">
              <a:buNone/>
            </a:pPr>
            <a:endParaRPr lang="fr-FR" dirty="0"/>
          </a:p>
          <a:p>
            <a:pPr marL="0" indent="0">
              <a:buNone/>
            </a:pPr>
            <a:r>
              <a:rPr lang="fr-FR" dirty="0"/>
              <a:t>Pour des messages de commit plus longs, vous utiliserez un éditeur.</a:t>
            </a:r>
          </a:p>
          <a:p>
            <a:pPr marL="0" indent="0">
              <a:buNone/>
            </a:pPr>
            <a:r>
              <a:rPr lang="fr-FR" dirty="0"/>
              <a:t>L'éditeur par défaut est probablement </a:t>
            </a:r>
            <a:r>
              <a:rPr lang="fr-FR" dirty="0" err="1"/>
              <a:t>vim</a:t>
            </a:r>
            <a:endParaRPr lang="fr-FR" dirty="0"/>
          </a:p>
          <a:p>
            <a:pPr marL="0" indent="0">
              <a:buNone/>
            </a:pPr>
            <a:r>
              <a:rPr lang="fr-FR" dirty="0"/>
              <a:t>Pour changer l'éditeur par défaut</a:t>
            </a:r>
          </a:p>
          <a:p>
            <a:pPr marL="0" indent="0">
              <a:buNone/>
            </a:pPr>
            <a:r>
              <a:rPr lang="fr-FR" dirty="0"/>
              <a:t>git config --global </a:t>
            </a:r>
            <a:r>
              <a:rPr lang="fr-FR" dirty="0" err="1"/>
              <a:t>core.editor</a:t>
            </a:r>
            <a:r>
              <a:rPr lang="fr-FR" dirty="0"/>
              <a:t> /</a:t>
            </a:r>
            <a:r>
              <a:rPr lang="fr-FR" dirty="0" err="1"/>
              <a:t>path</a:t>
            </a:r>
            <a:r>
              <a:rPr lang="fr-FR" dirty="0"/>
              <a:t>/to/editor</a:t>
            </a:r>
          </a:p>
          <a:p>
            <a:pPr marL="0" indent="0">
              <a:buNone/>
            </a:pPr>
            <a:endParaRPr lang="fr-FR" dirty="0"/>
          </a:p>
          <a:p>
            <a:pPr marL="0" indent="0">
              <a:buNone/>
            </a:pPr>
            <a:r>
              <a:rPr lang="fr-FR" dirty="0"/>
              <a:t>Vous pouvez également vouloir activer les couleurs :</a:t>
            </a:r>
          </a:p>
          <a:p>
            <a:pPr marL="0" indent="0">
              <a:buNone/>
            </a:pPr>
            <a:r>
              <a:rPr lang="fr-FR" dirty="0"/>
              <a:t>git config --global </a:t>
            </a:r>
            <a:r>
              <a:rPr lang="fr-FR" dirty="0" err="1"/>
              <a:t>color.ui</a:t>
            </a:r>
            <a:r>
              <a:rPr lang="fr-FR" dirty="0"/>
              <a:t> auto</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Tree>
    <p:extLst>
      <p:ext uri="{BB962C8B-B14F-4D97-AF65-F5344CB8AC3E}">
        <p14:creationId xmlns:p14="http://schemas.microsoft.com/office/powerpoint/2010/main" val="1291546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611560" y="188640"/>
            <a:ext cx="8532440" cy="1287016"/>
          </a:xfrm>
        </p:spPr>
        <p:txBody>
          <a:bodyPr/>
          <a:lstStyle/>
          <a:p>
            <a:pPr algn="ctr"/>
            <a:r>
              <a:rPr lang="fr-FR" sz="3600" dirty="0"/>
              <a:t>Création d’une </a:t>
            </a:r>
            <a:r>
              <a:rPr lang="fr-FR" sz="3600" dirty="0" err="1"/>
              <a:t>branch</a:t>
            </a:r>
            <a:r>
              <a:rPr lang="fr-FR" sz="3600" dirty="0"/>
              <a:t> (pour un nouvel utilisateur/une nouvelle </a:t>
            </a:r>
            <a:r>
              <a:rPr lang="fr-FR" sz="3600" dirty="0" err="1"/>
              <a:t>feature</a:t>
            </a:r>
            <a:r>
              <a:rPr lang="fr-FR" sz="3600" dirty="0"/>
              <a:t> </a:t>
            </a:r>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6" name="Image 5">
            <a:extLst>
              <a:ext uri="{FF2B5EF4-FFF2-40B4-BE49-F238E27FC236}">
                <a16:creationId xmlns:a16="http://schemas.microsoft.com/office/drawing/2014/main" id="{E5CD16FF-CC55-4AAF-7368-A5AF4D2099E2}"/>
              </a:ext>
            </a:extLst>
          </p:cNvPr>
          <p:cNvPicPr>
            <a:picLocks noChangeAspect="1"/>
          </p:cNvPicPr>
          <p:nvPr/>
        </p:nvPicPr>
        <p:blipFill>
          <a:blip r:embed="rId2"/>
          <a:stretch>
            <a:fillRect/>
          </a:stretch>
        </p:blipFill>
        <p:spPr>
          <a:xfrm>
            <a:off x="0" y="2708920"/>
            <a:ext cx="9144000" cy="1184336"/>
          </a:xfrm>
          <a:prstGeom prst="rect">
            <a:avLst/>
          </a:prstGeom>
        </p:spPr>
      </p:pic>
    </p:spTree>
    <p:extLst>
      <p:ext uri="{BB962C8B-B14F-4D97-AF65-F5344CB8AC3E}">
        <p14:creationId xmlns:p14="http://schemas.microsoft.com/office/powerpoint/2010/main" val="1655300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 linéaire et permettent de travailler pendant un moment sur une fonctionnalité particulière sans pour autant "polluer" le flux principal. </a:t>
            </a:r>
          </a:p>
          <a:p>
            <a:endParaRPr lang="fr-FR" dirty="0"/>
          </a:p>
          <a:p>
            <a:r>
              <a:rPr lang="fr-FR" dirty="0"/>
              <a:t>Les développeurs créent des branches pour travailler avec une copie du code sans en modifier la version existante. </a:t>
            </a:r>
          </a:p>
        </p:txBody>
      </p:sp>
    </p:spTree>
    <p:extLst>
      <p:ext uri="{BB962C8B-B14F-4D97-AF65-F5344CB8AC3E}">
        <p14:creationId xmlns:p14="http://schemas.microsoft.com/office/powerpoint/2010/main" val="2008478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r>
              <a:rPr lang="fr-FR" b="1" dirty="0"/>
              <a:t>  Qu’est-ce que le branchement Git ?</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4495778"/>
          </a:xfrm>
        </p:spPr>
        <p:txBody>
          <a:bodyPr/>
          <a:lstStyle/>
          <a:p>
            <a:r>
              <a:rPr lang="fr-FR" dirty="0"/>
              <a:t>Les branches permettent d'avoir un historique non</a:t>
            </a:r>
          </a:p>
        </p:txBody>
      </p:sp>
      <p:pic>
        <p:nvPicPr>
          <p:cNvPr id="5" name="Image 4">
            <a:extLst>
              <a:ext uri="{FF2B5EF4-FFF2-40B4-BE49-F238E27FC236}">
                <a16:creationId xmlns:a16="http://schemas.microsoft.com/office/drawing/2014/main" id="{48A9003E-2C73-DF7F-4DE0-8CC1F8CB41EA}"/>
              </a:ext>
            </a:extLst>
          </p:cNvPr>
          <p:cNvPicPr>
            <a:picLocks noChangeAspect="1"/>
          </p:cNvPicPr>
          <p:nvPr/>
        </p:nvPicPr>
        <p:blipFill>
          <a:blip r:embed="rId2"/>
          <a:stretch>
            <a:fillRect/>
          </a:stretch>
        </p:blipFill>
        <p:spPr>
          <a:xfrm>
            <a:off x="0" y="5301208"/>
            <a:ext cx="9144000" cy="1075765"/>
          </a:xfrm>
          <a:prstGeom prst="rect">
            <a:avLst/>
          </a:prstGeom>
        </p:spPr>
      </p:pic>
      <p:pic>
        <p:nvPicPr>
          <p:cNvPr id="3" name="Image 2">
            <a:extLst>
              <a:ext uri="{FF2B5EF4-FFF2-40B4-BE49-F238E27FC236}">
                <a16:creationId xmlns:a16="http://schemas.microsoft.com/office/drawing/2014/main" id="{BCFA59B7-A4B1-6C8E-D2C3-CCCA6A031E9F}"/>
              </a:ext>
            </a:extLst>
          </p:cNvPr>
          <p:cNvPicPr>
            <a:picLocks noChangeAspect="1"/>
          </p:cNvPicPr>
          <p:nvPr/>
        </p:nvPicPr>
        <p:blipFill>
          <a:blip r:embed="rId3"/>
          <a:stretch>
            <a:fillRect/>
          </a:stretch>
        </p:blipFill>
        <p:spPr>
          <a:xfrm>
            <a:off x="0" y="2731770"/>
            <a:ext cx="9144000" cy="1394460"/>
          </a:xfrm>
          <a:prstGeom prst="rect">
            <a:avLst/>
          </a:prstGeom>
        </p:spPr>
      </p:pic>
    </p:spTree>
    <p:extLst>
      <p:ext uri="{BB962C8B-B14F-4D97-AF65-F5344CB8AC3E}">
        <p14:creationId xmlns:p14="http://schemas.microsoft.com/office/powerpoint/2010/main" val="45768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informations dont on a besoin</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Pour chaque fichier on a besoin de connaître  :</a:t>
            </a:r>
          </a:p>
          <a:p>
            <a:endParaRPr lang="fr-FR" altLang="fr-FR" dirty="0"/>
          </a:p>
          <a:p>
            <a:pPr>
              <a:buFont typeface="Wingdings" pitchFamily="2" charset="2"/>
              <a:buChar char="v"/>
            </a:pPr>
            <a:r>
              <a:rPr lang="fr-FR" altLang="fr-FR" dirty="0"/>
              <a:t>Quand est ce que le fichier a été modifié </a:t>
            </a:r>
          </a:p>
          <a:p>
            <a:pPr>
              <a:buFont typeface="Wingdings" pitchFamily="2" charset="2"/>
              <a:buChar char="v"/>
            </a:pPr>
            <a:r>
              <a:rPr lang="fr-FR" altLang="fr-FR" dirty="0"/>
              <a:t>Les changements apportés au fichier </a:t>
            </a:r>
          </a:p>
          <a:p>
            <a:pPr>
              <a:buFont typeface="Wingdings" pitchFamily="2" charset="2"/>
              <a:buChar char="v"/>
            </a:pPr>
            <a:r>
              <a:rPr lang="fr-FR" altLang="fr-FR" dirty="0"/>
              <a:t>Pourquoi le fichier a été modifié .</a:t>
            </a:r>
          </a:p>
          <a:p>
            <a:pPr>
              <a:buFont typeface="Wingdings" pitchFamily="2" charset="2"/>
              <a:buChar char="v"/>
            </a:pPr>
            <a:r>
              <a:rPr lang="fr-FR" altLang="fr-FR" dirty="0"/>
              <a:t>Qui a fait les changement </a:t>
            </a:r>
          </a:p>
          <a:p>
            <a:pPr>
              <a:buFont typeface="Wingdings" pitchFamily="2" charset="2"/>
              <a:buChar char="v"/>
            </a:pP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1164118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Flux de version typique</a:t>
            </a:r>
            <a:endParaRPr lang="fr-FR" dirty="0"/>
          </a:p>
        </p:txBody>
      </p:sp>
      <p:sp>
        <p:nvSpPr>
          <p:cNvPr id="2" name="Espace réservé du contenu 1">
            <a:extLst>
              <a:ext uri="{FF2B5EF4-FFF2-40B4-BE49-F238E27FC236}">
                <a16:creationId xmlns:a16="http://schemas.microsoft.com/office/drawing/2014/main" id="{D4C7A193-FEE9-B5A3-0142-20E47682381A}"/>
              </a:ext>
            </a:extLst>
          </p:cNvPr>
          <p:cNvSpPr>
            <a:spLocks noGrp="1"/>
          </p:cNvSpPr>
          <p:nvPr>
            <p:ph sz="half" idx="1"/>
          </p:nvPr>
        </p:nvSpPr>
        <p:spPr>
          <a:xfrm>
            <a:off x="0" y="1600200"/>
            <a:ext cx="8686800" cy="5069160"/>
          </a:xfrm>
        </p:spPr>
        <p:txBody>
          <a:bodyPr/>
          <a:lstStyle/>
          <a:p>
            <a:pPr marL="0" indent="0">
              <a:buNone/>
            </a:pPr>
            <a:endParaRPr lang="fr-FR" dirty="0"/>
          </a:p>
          <a:p>
            <a:pPr marL="0" indent="0">
              <a:buNone/>
            </a:pPr>
            <a:endParaRPr lang="fr-FR" dirty="0"/>
          </a:p>
          <a:p>
            <a:pPr marL="0" indent="0">
              <a:buNone/>
            </a:pPr>
            <a:endParaRPr lang="fr-FR" dirty="0"/>
          </a:p>
        </p:txBody>
      </p:sp>
      <p:pic>
        <p:nvPicPr>
          <p:cNvPr id="3" name="Image 2">
            <a:extLst>
              <a:ext uri="{FF2B5EF4-FFF2-40B4-BE49-F238E27FC236}">
                <a16:creationId xmlns:a16="http://schemas.microsoft.com/office/drawing/2014/main" id="{5087C2A3-6B91-2660-E3D6-3E71BAF5937E}"/>
              </a:ext>
            </a:extLst>
          </p:cNvPr>
          <p:cNvPicPr>
            <a:picLocks noChangeAspect="1"/>
          </p:cNvPicPr>
          <p:nvPr/>
        </p:nvPicPr>
        <p:blipFill>
          <a:blip r:embed="rId2"/>
          <a:stretch>
            <a:fillRect/>
          </a:stretch>
        </p:blipFill>
        <p:spPr>
          <a:xfrm>
            <a:off x="1043608" y="1772816"/>
            <a:ext cx="7415808" cy="4367707"/>
          </a:xfrm>
          <a:prstGeom prst="rect">
            <a:avLst/>
          </a:prstGeom>
        </p:spPr>
      </p:pic>
    </p:spTree>
    <p:extLst>
      <p:ext uri="{BB962C8B-B14F-4D97-AF65-F5344CB8AC3E}">
        <p14:creationId xmlns:p14="http://schemas.microsoft.com/office/powerpoint/2010/main" val="3615513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Qu’est ce que c’est </a:t>
            </a:r>
            <a:r>
              <a:rPr lang="fr-FR" altLang="fr-FR" dirty="0" err="1"/>
              <a:t>Github</a:t>
            </a:r>
            <a:r>
              <a:rPr lang="fr-FR" altLang="fr-FR" dirty="0"/>
              <a:t>?</a:t>
            </a:r>
            <a:endParaRPr lang="fr-FR" dirty="0"/>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GitHub est un service en ligne qui permet d’héberger des dépôts ou repo Git. C’est le plus grand hébergeur de dépôts Git du monde. </a:t>
            </a:r>
            <a:endParaRPr lang="fr-FR" altLang="fr-FR" dirty="0"/>
          </a:p>
          <a:p>
            <a:endParaRPr lang="en-GB" altLang="fr-FR" dirty="0"/>
          </a:p>
          <a:p>
            <a:r>
              <a:rPr lang="fr-FR" dirty="0"/>
              <a:t>A un haut niveau, GitHub est un site web et un service de cloud qui aide les développeurs à stocker et à gérer leur code, ainsi qu’à suivre et contrôler les modifications qui lui sont apportées.</a:t>
            </a:r>
            <a:endParaRPr lang="en-GB" altLang="fr-FR" dirty="0"/>
          </a:p>
        </p:txBody>
      </p:sp>
    </p:spTree>
    <p:extLst>
      <p:ext uri="{BB962C8B-B14F-4D97-AF65-F5344CB8AC3E}">
        <p14:creationId xmlns:p14="http://schemas.microsoft.com/office/powerpoint/2010/main" val="2603188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altLang="fr-FR" dirty="0"/>
              <a:t>Les commandes Git à retenir</a:t>
            </a:r>
            <a:endParaRPr lang="fr-FR" dirty="0"/>
          </a:p>
        </p:txBody>
      </p:sp>
      <p:sp>
        <p:nvSpPr>
          <p:cNvPr id="5" name="Content Placeholder 7">
            <a:extLst>
              <a:ext uri="{FF2B5EF4-FFF2-40B4-BE49-F238E27FC236}">
                <a16:creationId xmlns:a16="http://schemas.microsoft.com/office/drawing/2014/main" id="{CCEC6E9E-A8CA-A35E-1699-29BB12371A81}"/>
              </a:ext>
            </a:extLst>
          </p:cNvPr>
          <p:cNvSpPr>
            <a:spLocks noGrp="1"/>
          </p:cNvSpPr>
          <p:nvPr>
            <p:ph sz="half" idx="1"/>
          </p:nvPr>
        </p:nvSpPr>
        <p:spPr/>
        <p:txBody>
          <a:bodyPr/>
          <a:lstStyle/>
          <a:p>
            <a:pPr marL="0" indent="0">
              <a:buNone/>
            </a:pPr>
            <a:r>
              <a:rPr lang="en-US" dirty="0">
                <a:hlinkClick r:id="rId2"/>
              </a:rPr>
              <a:t>git config</a:t>
            </a:r>
            <a:r>
              <a:rPr lang="en-US" dirty="0"/>
              <a:t>  </a:t>
            </a:r>
            <a:r>
              <a:rPr lang="en-US" dirty="0">
                <a:hlinkClick r:id="rId3"/>
              </a:rPr>
              <a:t>git log</a:t>
            </a:r>
            <a:r>
              <a:rPr lang="en-US" dirty="0"/>
              <a:t> </a:t>
            </a:r>
            <a:r>
              <a:rPr lang="en-US" dirty="0">
                <a:hlinkClick r:id="rId4"/>
              </a:rPr>
              <a:t>git rebase</a:t>
            </a:r>
            <a:r>
              <a:rPr lang="en-US" dirty="0"/>
              <a:t>  </a:t>
            </a:r>
            <a:r>
              <a:rPr lang="en-US" dirty="0">
                <a:hlinkClick r:id="rId5"/>
              </a:rPr>
              <a:t>git merge</a:t>
            </a:r>
            <a:endParaRPr lang="en-US" dirty="0"/>
          </a:p>
          <a:p>
            <a:pPr marL="0" indent="0">
              <a:buNone/>
            </a:pPr>
            <a:r>
              <a:rPr lang="en-US" dirty="0">
                <a:hlinkClick r:id="rId6"/>
              </a:rPr>
              <a:t>git fetch</a:t>
            </a:r>
            <a:r>
              <a:rPr lang="en-US" dirty="0"/>
              <a:t>  </a:t>
            </a:r>
            <a:r>
              <a:rPr lang="en-US" dirty="0">
                <a:hlinkClick r:id="rId7"/>
              </a:rPr>
              <a:t>git push</a:t>
            </a:r>
            <a:r>
              <a:rPr lang="en-US" dirty="0"/>
              <a:t>  </a:t>
            </a:r>
            <a:r>
              <a:rPr lang="en-US" dirty="0">
                <a:hlinkClick r:id="rId8"/>
              </a:rPr>
              <a:t>git add</a:t>
            </a:r>
            <a:r>
              <a:rPr lang="en-US" dirty="0"/>
              <a:t>  </a:t>
            </a:r>
            <a:r>
              <a:rPr lang="en-US" dirty="0">
                <a:hlinkClick r:id="rId9"/>
              </a:rPr>
              <a:t>git status</a:t>
            </a:r>
            <a:endParaRPr lang="en-US" dirty="0"/>
          </a:p>
          <a:p>
            <a:pPr marL="0" indent="0">
              <a:buNone/>
            </a:pPr>
            <a:r>
              <a:rPr lang="en-US" dirty="0">
                <a:hlinkClick r:id="rId2"/>
              </a:rPr>
              <a:t>git reset</a:t>
            </a:r>
            <a:r>
              <a:rPr lang="en-US" dirty="0"/>
              <a:t>  </a:t>
            </a:r>
            <a:r>
              <a:rPr lang="en-US" dirty="0">
                <a:hlinkClick r:id="rId10"/>
              </a:rPr>
              <a:t>git checkout</a:t>
            </a:r>
            <a:r>
              <a:rPr lang="en-US" dirty="0"/>
              <a:t>. </a:t>
            </a:r>
            <a:r>
              <a:rPr lang="en-US" dirty="0">
                <a:hlinkClick r:id="rId11"/>
              </a:rPr>
              <a:t>git switch</a:t>
            </a:r>
            <a:endParaRPr lang="en-US" dirty="0"/>
          </a:p>
          <a:p>
            <a:pPr marL="0" indent="0">
              <a:buNone/>
            </a:pPr>
            <a:r>
              <a:rPr lang="en-US" dirty="0">
                <a:hlinkClick r:id="rId12"/>
              </a:rPr>
              <a:t>git restore</a:t>
            </a:r>
            <a:r>
              <a:rPr lang="en-US" dirty="0"/>
              <a:t>. </a:t>
            </a:r>
            <a:r>
              <a:rPr lang="en-US" dirty="0">
                <a:hlinkClick r:id="rId13"/>
              </a:rPr>
              <a:t>git diff</a:t>
            </a:r>
            <a:r>
              <a:rPr lang="en-US" dirty="0"/>
              <a:t>.  </a:t>
            </a:r>
            <a:r>
              <a:rPr lang="en-US" dirty="0">
                <a:hlinkClick r:id="rId14"/>
              </a:rPr>
              <a:t>git remote</a:t>
            </a:r>
            <a:endParaRPr lang="en-US" dirty="0"/>
          </a:p>
          <a:p>
            <a:pPr marL="0" indent="0">
              <a:buNone/>
            </a:pPr>
            <a:endParaRPr lang="en-US" dirty="0"/>
          </a:p>
        </p:txBody>
      </p:sp>
    </p:spTree>
    <p:extLst>
      <p:ext uri="{BB962C8B-B14F-4D97-AF65-F5344CB8AC3E}">
        <p14:creationId xmlns:p14="http://schemas.microsoft.com/office/powerpoint/2010/main" val="4137269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0"/>
            <a:ext cx="7115175" cy="1143000"/>
          </a:xfrm>
        </p:spPr>
        <p:txBody>
          <a:bodyPr/>
          <a:lstStyle/>
          <a:p>
            <a:pPr algn="ctr"/>
            <a:r>
              <a:rPr lang="fr-FR" altLang="fr-FR" dirty="0"/>
              <a:t>Git </a:t>
            </a:r>
            <a:r>
              <a:rPr lang="fr-FR" altLang="fr-FR" dirty="0" err="1"/>
              <a:t>Status</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pic>
        <p:nvPicPr>
          <p:cNvPr id="7" name="Content Placeholder 5" descr="A screenshot of a cell phone&#10;&#10;Description automatically generated">
            <a:extLst>
              <a:ext uri="{FF2B5EF4-FFF2-40B4-BE49-F238E27FC236}">
                <a16:creationId xmlns:a16="http://schemas.microsoft.com/office/drawing/2014/main" id="{274495BA-2301-AF80-BC56-75B1641EB2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9913" y="980728"/>
            <a:ext cx="6061710" cy="5734051"/>
          </a:xfrm>
        </p:spPr>
      </p:pic>
    </p:spTree>
    <p:extLst>
      <p:ext uri="{BB962C8B-B14F-4D97-AF65-F5344CB8AC3E}">
        <p14:creationId xmlns:p14="http://schemas.microsoft.com/office/powerpoint/2010/main" val="3640647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Git </a:t>
            </a:r>
            <a:r>
              <a:rPr lang="fr-FR" altLang="fr-FR" dirty="0" err="1"/>
              <a:t>Status</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endParaRPr lang="fr-FR"/>
          </a:p>
        </p:txBody>
      </p:sp>
      <p:pic>
        <p:nvPicPr>
          <p:cNvPr id="5" name="Image 4">
            <a:extLst>
              <a:ext uri="{FF2B5EF4-FFF2-40B4-BE49-F238E27FC236}">
                <a16:creationId xmlns:a16="http://schemas.microsoft.com/office/drawing/2014/main" id="{6A341A85-3CB6-4C6E-9BE6-CFFBEB52B129}"/>
              </a:ext>
            </a:extLst>
          </p:cNvPr>
          <p:cNvPicPr>
            <a:picLocks noChangeAspect="1"/>
          </p:cNvPicPr>
          <p:nvPr/>
        </p:nvPicPr>
        <p:blipFill>
          <a:blip r:embed="rId2"/>
          <a:stretch>
            <a:fillRect/>
          </a:stretch>
        </p:blipFill>
        <p:spPr>
          <a:xfrm>
            <a:off x="398376" y="1600200"/>
            <a:ext cx="8347248" cy="4318992"/>
          </a:xfrm>
          <a:prstGeom prst="rect">
            <a:avLst/>
          </a:prstGeom>
        </p:spPr>
      </p:pic>
    </p:spTree>
    <p:extLst>
      <p:ext uri="{BB962C8B-B14F-4D97-AF65-F5344CB8AC3E}">
        <p14:creationId xmlns:p14="http://schemas.microsoft.com/office/powerpoint/2010/main" val="1653500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0131" y="98101"/>
            <a:ext cx="9361040" cy="1143000"/>
          </a:xfrm>
        </p:spPr>
        <p:txBody>
          <a:bodyPr/>
          <a:lstStyle/>
          <a:p>
            <a:pPr algn="ctr"/>
            <a:r>
              <a:rPr lang="fr-FR" dirty="0"/>
              <a:t>Git </a:t>
            </a:r>
            <a:r>
              <a:rPr lang="fr-FR" dirty="0" err="1"/>
              <a:t>blame</a:t>
            </a:r>
            <a:r>
              <a:rPr lang="fr-FR" dirty="0"/>
              <a:t> fichier</a:t>
            </a:r>
            <a:endParaRPr lang="fr-FR" altLang="fr-FR" dirty="0"/>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457200" y="1453502"/>
            <a:ext cx="8229600" cy="1143001"/>
          </a:xfrm>
        </p:spPr>
        <p:txBody>
          <a:bodyPr/>
          <a:lstStyle/>
          <a:p>
            <a:r>
              <a:rPr lang="fr-FR" dirty="0"/>
              <a:t>Montrer la révision et l’auteur qui ont modifié en dernier chaque ligne d’un fichier</a:t>
            </a:r>
          </a:p>
        </p:txBody>
      </p:sp>
      <p:pic>
        <p:nvPicPr>
          <p:cNvPr id="3" name="Image 2">
            <a:extLst>
              <a:ext uri="{FF2B5EF4-FFF2-40B4-BE49-F238E27FC236}">
                <a16:creationId xmlns:a16="http://schemas.microsoft.com/office/drawing/2014/main" id="{6E6434D2-4797-9ACB-61DE-F38FC2BA5B0F}"/>
              </a:ext>
            </a:extLst>
          </p:cNvPr>
          <p:cNvPicPr>
            <a:picLocks noChangeAspect="1"/>
          </p:cNvPicPr>
          <p:nvPr/>
        </p:nvPicPr>
        <p:blipFill>
          <a:blip r:embed="rId2"/>
          <a:stretch>
            <a:fillRect/>
          </a:stretch>
        </p:blipFill>
        <p:spPr>
          <a:xfrm>
            <a:off x="539552" y="2494750"/>
            <a:ext cx="7781675" cy="4363250"/>
          </a:xfrm>
          <a:prstGeom prst="rect">
            <a:avLst/>
          </a:prstGeom>
        </p:spPr>
      </p:pic>
    </p:spTree>
    <p:extLst>
      <p:ext uri="{BB962C8B-B14F-4D97-AF65-F5344CB8AC3E}">
        <p14:creationId xmlns:p14="http://schemas.microsoft.com/office/powerpoint/2010/main" val="3234606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Repository</a:t>
            </a:r>
            <a:r>
              <a:rPr lang="fr-FR" dirty="0"/>
              <a:t> (“dépôt” en français) : il s’agit de l’espace de stockage que vous allez créer sur le serveur pour y déposer les fichiers de votre projet</a:t>
            </a:r>
          </a:p>
          <a:p>
            <a:r>
              <a:rPr lang="fr-FR" b="1" dirty="0"/>
              <a:t>Push</a:t>
            </a:r>
            <a:r>
              <a:rPr lang="fr-FR" dirty="0"/>
              <a:t> (pousser) : lorsque vous envoyez des fichiers sur le serveur, vous faites un “push”</a:t>
            </a:r>
          </a:p>
          <a:p>
            <a:r>
              <a:rPr lang="fr-FR" b="1" dirty="0"/>
              <a:t>Pull</a:t>
            </a:r>
            <a:r>
              <a:rPr lang="fr-FR" dirty="0"/>
              <a:t> (tirer) : lorsque vous téléchargez la dernière version des fichiers sur votre ordinateur à partir du serveur, vous faites un “pull”</a:t>
            </a:r>
          </a:p>
        </p:txBody>
      </p:sp>
    </p:spTree>
    <p:extLst>
      <p:ext uri="{BB962C8B-B14F-4D97-AF65-F5344CB8AC3E}">
        <p14:creationId xmlns:p14="http://schemas.microsoft.com/office/powerpoint/2010/main" val="1537919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Clone</a:t>
            </a:r>
            <a:r>
              <a:rPr lang="fr-FR" dirty="0"/>
              <a:t> (cloner) : lorsque vous copiez pour la première fois un projet sur votre ordinateur à partir du serveur. Les mises à jours des fichiers par la suite seront des “pull”</a:t>
            </a:r>
          </a:p>
          <a:p>
            <a:r>
              <a:rPr lang="fr-FR" b="1" dirty="0"/>
              <a:t>Commit</a:t>
            </a:r>
            <a:r>
              <a:rPr lang="fr-FR" dirty="0"/>
              <a:t> (valider) : valider des modifications avant de les envoyer au serveur</a:t>
            </a:r>
          </a:p>
          <a:p>
            <a:r>
              <a:rPr lang="fr-FR" b="1" dirty="0"/>
              <a:t>Branch</a:t>
            </a:r>
            <a:r>
              <a:rPr lang="fr-FR" dirty="0"/>
              <a:t> (branche) :  Git permet de créer de nouvelles branches, par exemple pour développer une fonctionnalité spécifique</a:t>
            </a:r>
          </a:p>
        </p:txBody>
      </p:sp>
    </p:spTree>
    <p:extLst>
      <p:ext uri="{BB962C8B-B14F-4D97-AF65-F5344CB8AC3E}">
        <p14:creationId xmlns:p14="http://schemas.microsoft.com/office/powerpoint/2010/main" val="2021085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043608" y="98101"/>
            <a:ext cx="8067300" cy="1143000"/>
          </a:xfrm>
        </p:spPr>
        <p:txBody>
          <a:bodyPr/>
          <a:lstStyle/>
          <a:p>
            <a:pPr algn="ctr"/>
            <a:r>
              <a:rPr lang="fr-FR" b="1" dirty="0"/>
              <a:t>Lexique</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a:xfrm>
            <a:off x="323528" y="1181111"/>
            <a:ext cx="8229600" cy="4495778"/>
          </a:xfrm>
        </p:spPr>
        <p:txBody>
          <a:bodyPr/>
          <a:lstStyle/>
          <a:p>
            <a:r>
              <a:rPr lang="fr-FR" b="1" dirty="0"/>
              <a:t>Master</a:t>
            </a:r>
            <a:r>
              <a:rPr lang="fr-FR" dirty="0"/>
              <a:t> (maître) : il s’agit de la branche principale du projet</a:t>
            </a:r>
          </a:p>
          <a:p>
            <a:r>
              <a:rPr lang="fr-FR" b="1" dirty="0"/>
              <a:t>Merge</a:t>
            </a:r>
            <a:r>
              <a:rPr lang="fr-FR" dirty="0"/>
              <a:t> (fusionner) : En général, après avoir terminé l’implémentation d’une fonctionnalité sur une nouvelle branche, on l’ajoute à la branche “Master” en faisant un “Merge”</a:t>
            </a:r>
          </a:p>
        </p:txBody>
      </p:sp>
    </p:spTree>
    <p:extLst>
      <p:ext uri="{BB962C8B-B14F-4D97-AF65-F5344CB8AC3E}">
        <p14:creationId xmlns:p14="http://schemas.microsoft.com/office/powerpoint/2010/main" val="217915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Comment vérifier l’état de votre référentiel local depuis votre dernier commit ?</a:t>
            </a:r>
          </a:p>
          <a:p>
            <a:pPr marL="514350" indent="-514350">
              <a:buFont typeface="+mj-lt"/>
              <a:buAutoNum type="alphaUcPeriod"/>
            </a:pPr>
            <a:r>
              <a:rPr lang="fr-FR" dirty="0"/>
              <a:t>git check </a:t>
            </a:r>
          </a:p>
          <a:p>
            <a:pPr marL="514350" indent="-514350">
              <a:buFont typeface="+mj-lt"/>
              <a:buAutoNum type="alphaUcPeriod"/>
            </a:pPr>
            <a:r>
              <a:rPr lang="fr-FR" dirty="0"/>
              <a:t>git commit </a:t>
            </a:r>
          </a:p>
          <a:p>
            <a:pPr marL="514350" indent="-514350">
              <a:buFont typeface="+mj-lt"/>
              <a:buAutoNum type="alphaUcPeriod"/>
            </a:pPr>
            <a:r>
              <a:rPr lang="fr-FR" dirty="0"/>
              <a:t>git diff</a:t>
            </a:r>
          </a:p>
          <a:p>
            <a:pPr marL="514350" indent="-514350">
              <a:buFont typeface="+mj-lt"/>
              <a:buAutoNum type="alphaUcPeriod"/>
            </a:pPr>
            <a:r>
              <a:rPr lang="fr-FR" dirty="0"/>
              <a:t>git </a:t>
            </a:r>
            <a:r>
              <a:rPr lang="fr-FR" dirty="0" err="1"/>
              <a:t>status</a:t>
            </a:r>
            <a:endParaRPr lang="fr-FR" dirty="0"/>
          </a:p>
          <a:p>
            <a:pPr marL="0" indent="0">
              <a:buNone/>
            </a:pPr>
            <a:endParaRPr lang="fr-FR" dirty="0"/>
          </a:p>
        </p:txBody>
      </p:sp>
    </p:spTree>
    <p:extLst>
      <p:ext uri="{BB962C8B-B14F-4D97-AF65-F5344CB8AC3E}">
        <p14:creationId xmlns:p14="http://schemas.microsoft.com/office/powerpoint/2010/main" val="36820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C’est quoi un logiciel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pPr marL="0" indent="0">
              <a:buNone/>
            </a:pPr>
            <a:endParaRPr lang="fr-FR" dirty="0"/>
          </a:p>
          <a:p>
            <a:r>
              <a:rPr lang="fr-FR" dirty="0"/>
              <a:t>logiciel de gestion de version est un logiciel qui permet de conserver un historique des modifications effectuées sur un projet afin de pouvoir rapidement identifier les changements effectuées et de revenir à une ancienne version en cas de problème. </a:t>
            </a:r>
            <a:endParaRPr lang="en-GB" dirty="0"/>
          </a:p>
          <a:p>
            <a:r>
              <a:rPr lang="fr-FR" dirty="0"/>
              <a:t>Parmi les logiciels de gestion de versions, Git est le leader incontesté et il est donc indispensable pour tout développeur de savoir utiliser Git.</a:t>
            </a:r>
            <a:endParaRPr lang="en-GB" altLang="fr-FR" dirty="0"/>
          </a:p>
          <a:p>
            <a:pPr marL="0" indent="0" algn="ctr">
              <a:buNone/>
            </a:pPr>
            <a:endParaRPr lang="en-GB" altLang="fr-FR" dirty="0"/>
          </a:p>
        </p:txBody>
      </p:sp>
    </p:spTree>
    <p:extLst>
      <p:ext uri="{BB962C8B-B14F-4D97-AF65-F5344CB8AC3E}">
        <p14:creationId xmlns:p14="http://schemas.microsoft.com/office/powerpoint/2010/main" val="1085619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Quelle commande vous permettra de savoir qui a modifié un fichier?</a:t>
            </a:r>
          </a:p>
          <a:p>
            <a:pPr marL="514350" indent="-514350">
              <a:buFont typeface="+mj-lt"/>
              <a:buAutoNum type="alphaLcParenR"/>
            </a:pPr>
            <a:r>
              <a:rPr lang="fr-FR" dirty="0"/>
              <a:t>git </a:t>
            </a:r>
            <a:r>
              <a:rPr lang="fr-FR" dirty="0" err="1"/>
              <a:t>blame</a:t>
            </a:r>
            <a:endParaRPr lang="fr-FR" dirty="0"/>
          </a:p>
          <a:p>
            <a:pPr marL="514350" indent="-514350">
              <a:buFont typeface="+mj-lt"/>
              <a:buAutoNum type="alphaLcParenR"/>
            </a:pPr>
            <a:r>
              <a:rPr lang="fr-FR" dirty="0"/>
              <a:t>git diff</a:t>
            </a:r>
          </a:p>
          <a:p>
            <a:pPr marL="514350" indent="-514350">
              <a:buFont typeface="+mj-lt"/>
              <a:buAutoNum type="alphaLcParenR"/>
            </a:pPr>
            <a:r>
              <a:rPr lang="fr-FR" dirty="0"/>
              <a:t>git log</a:t>
            </a:r>
          </a:p>
          <a:p>
            <a:pPr marL="514350" indent="-514350">
              <a:buFont typeface="+mj-lt"/>
              <a:buAutoNum type="alphaLcParenR"/>
            </a:pPr>
            <a:r>
              <a:rPr lang="fr-FR" dirty="0"/>
              <a:t>git log –source</a:t>
            </a:r>
          </a:p>
          <a:p>
            <a:pPr marL="0" indent="0">
              <a:buNone/>
            </a:pPr>
            <a:endParaRPr lang="fr-FR" dirty="0"/>
          </a:p>
        </p:txBody>
      </p:sp>
    </p:spTree>
    <p:extLst>
      <p:ext uri="{BB962C8B-B14F-4D97-AF65-F5344CB8AC3E}">
        <p14:creationId xmlns:p14="http://schemas.microsoft.com/office/powerpoint/2010/main" val="1192201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251520" y="-204192"/>
            <a:ext cx="7115175" cy="1143000"/>
          </a:xfrm>
        </p:spPr>
        <p:txBody>
          <a:bodyPr/>
          <a:lstStyle/>
          <a:p>
            <a:pPr algn="ctr"/>
            <a:r>
              <a:rPr lang="fr-FR" altLang="fr-FR" dirty="0"/>
              <a:t>QCM</a:t>
            </a:r>
          </a:p>
        </p:txBody>
      </p:sp>
      <p:sp>
        <p:nvSpPr>
          <p:cNvPr id="2" name="ZoneTexte 1">
            <a:extLst>
              <a:ext uri="{FF2B5EF4-FFF2-40B4-BE49-F238E27FC236}">
                <a16:creationId xmlns:a16="http://schemas.microsoft.com/office/drawing/2014/main" id="{296F1B71-4A8E-A76A-23EC-689B70782C62}"/>
              </a:ext>
            </a:extLst>
          </p:cNvPr>
          <p:cNvSpPr txBox="1"/>
          <p:nvPr/>
        </p:nvSpPr>
        <p:spPr>
          <a:xfrm>
            <a:off x="935182" y="2171700"/>
            <a:ext cx="184731" cy="369332"/>
          </a:xfrm>
          <a:prstGeom prst="rect">
            <a:avLst/>
          </a:prstGeom>
          <a:noFill/>
        </p:spPr>
        <p:txBody>
          <a:bodyPr wrap="none" rtlCol="0">
            <a:spAutoFit/>
          </a:bodyPr>
          <a:lstStyle/>
          <a:p>
            <a:endParaRPr lang="fr-FR" dirty="0"/>
          </a:p>
        </p:txBody>
      </p:sp>
      <p:sp>
        <p:nvSpPr>
          <p:cNvPr id="4" name="Espace réservé du contenu 3">
            <a:extLst>
              <a:ext uri="{FF2B5EF4-FFF2-40B4-BE49-F238E27FC236}">
                <a16:creationId xmlns:a16="http://schemas.microsoft.com/office/drawing/2014/main" id="{C811A463-3AD8-10BA-B97A-C7C45B1A13C1}"/>
              </a:ext>
            </a:extLst>
          </p:cNvPr>
          <p:cNvSpPr>
            <a:spLocks noGrp="1"/>
          </p:cNvSpPr>
          <p:nvPr>
            <p:ph sz="half" idx="1"/>
          </p:nvPr>
        </p:nvSpPr>
        <p:spPr/>
        <p:txBody>
          <a:bodyPr/>
          <a:lstStyle/>
          <a:p>
            <a:r>
              <a:rPr lang="fr-FR" dirty="0"/>
              <a:t>Quelle commande vous permettra de savoir qui a modifié un fichier?</a:t>
            </a:r>
          </a:p>
          <a:p>
            <a:pPr marL="514350" indent="-514350">
              <a:buFont typeface="+mj-lt"/>
              <a:buAutoNum type="alphaLcParenR"/>
            </a:pPr>
            <a:r>
              <a:rPr lang="fr-FR" dirty="0"/>
              <a:t>git </a:t>
            </a:r>
            <a:r>
              <a:rPr lang="fr-FR" dirty="0" err="1"/>
              <a:t>blame</a:t>
            </a:r>
            <a:endParaRPr lang="fr-FR" dirty="0"/>
          </a:p>
          <a:p>
            <a:pPr marL="514350" indent="-514350">
              <a:buFont typeface="+mj-lt"/>
              <a:buAutoNum type="alphaLcParenR"/>
            </a:pPr>
            <a:r>
              <a:rPr lang="fr-FR" dirty="0"/>
              <a:t>git diff</a:t>
            </a:r>
          </a:p>
          <a:p>
            <a:pPr marL="514350" indent="-514350">
              <a:buFont typeface="+mj-lt"/>
              <a:buAutoNum type="alphaLcParenR"/>
            </a:pPr>
            <a:r>
              <a:rPr lang="fr-FR" dirty="0"/>
              <a:t>git log</a:t>
            </a:r>
          </a:p>
          <a:p>
            <a:pPr marL="514350" indent="-514350">
              <a:buFont typeface="+mj-lt"/>
              <a:buAutoNum type="alphaLcParenR"/>
            </a:pPr>
            <a:r>
              <a:rPr lang="fr-FR" dirty="0"/>
              <a:t>git log –source</a:t>
            </a:r>
          </a:p>
          <a:p>
            <a:pPr marL="0" indent="0">
              <a:buNone/>
            </a:pPr>
            <a:endParaRPr lang="fr-FR" dirty="0"/>
          </a:p>
        </p:txBody>
      </p:sp>
    </p:spTree>
    <p:extLst>
      <p:ext uri="{BB962C8B-B14F-4D97-AF65-F5344CB8AC3E}">
        <p14:creationId xmlns:p14="http://schemas.microsoft.com/office/powerpoint/2010/main" val="1246309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deux modèles des logiciels de gestion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Le modèle centralisé :</a:t>
            </a:r>
          </a:p>
          <a:p>
            <a:endParaRPr lang="fr-FR" altLang="fr-FR" dirty="0"/>
          </a:p>
          <a:p>
            <a:pPr>
              <a:buFont typeface="Wingdings" pitchFamily="2" charset="2"/>
              <a:buChar char="v"/>
            </a:pPr>
            <a:r>
              <a:rPr lang="fr-FR" dirty="0"/>
              <a:t>Le principe de base d’un modèle centralisé est la centralisation du code source lié au projet : la source du code du projet est hébergé sur un serveur distant central et les différents utilisateurs doivent se connecter à ce serveur pour travailler sur ce code. </a:t>
            </a:r>
            <a:endParaRPr lang="en-GB" altLang="fr-FR" dirty="0"/>
          </a:p>
          <a:p>
            <a:pPr marL="571500" indent="-571500" algn="ctr">
              <a:buFont typeface="+mj-lt"/>
              <a:buAutoNum type="romanLcPeriod"/>
            </a:pPr>
            <a:endParaRPr lang="en-GB" altLang="fr-FR" dirty="0"/>
          </a:p>
          <a:p>
            <a:pPr marL="0" indent="0" algn="ctr">
              <a:buNone/>
            </a:pPr>
            <a:endParaRPr lang="en-GB" altLang="fr-FR" dirty="0"/>
          </a:p>
        </p:txBody>
      </p:sp>
    </p:spTree>
    <p:extLst>
      <p:ext uri="{BB962C8B-B14F-4D97-AF65-F5344CB8AC3E}">
        <p14:creationId xmlns:p14="http://schemas.microsoft.com/office/powerpoint/2010/main" val="219117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deux modèles des logiciels de gestion de version </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altLang="fr-FR" dirty="0"/>
              <a:t>Le modèle distribué :</a:t>
            </a:r>
          </a:p>
          <a:p>
            <a:endParaRPr lang="fr-FR" altLang="fr-FR" dirty="0"/>
          </a:p>
          <a:p>
            <a:pPr>
              <a:buFont typeface="Wingdings" pitchFamily="2" charset="2"/>
              <a:buChar char="v"/>
            </a:pPr>
            <a:r>
              <a:rPr lang="fr-FR" dirty="0"/>
              <a:t>Dans un modèle distribué, le principe de base est opposé : le code source du projet est toujours hébergé sur un serveur distant mais chaque utilisateur est invité à télécharger et à héberger l’intégralité du code source du projet sur sa propre machine. </a:t>
            </a:r>
            <a:endParaRPr lang="en-GB" altLang="fr-FR" dirty="0"/>
          </a:p>
          <a:p>
            <a:pPr marL="0" indent="0" algn="ctr">
              <a:buNone/>
            </a:pPr>
            <a:endParaRPr lang="en-GB" altLang="fr-FR" dirty="0"/>
          </a:p>
        </p:txBody>
      </p:sp>
    </p:spTree>
    <p:extLst>
      <p:ext uri="{BB962C8B-B14F-4D97-AF65-F5344CB8AC3E}">
        <p14:creationId xmlns:p14="http://schemas.microsoft.com/office/powerpoint/2010/main" val="97349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683569" y="304800"/>
            <a:ext cx="8003232" cy="1143000"/>
          </a:xfrm>
        </p:spPr>
        <p:txBody>
          <a:bodyPr/>
          <a:lstStyle/>
          <a:p>
            <a:pPr algn="ctr"/>
            <a:r>
              <a:rPr lang="fr-FR" altLang="fr-FR" dirty="0" err="1"/>
              <a:t>Versionning</a:t>
            </a:r>
            <a:r>
              <a:rPr lang="fr-FR" altLang="fr-FR" dirty="0"/>
              <a:t> centralisé vs distribué?</a:t>
            </a:r>
          </a:p>
        </p:txBody>
      </p:sp>
      <p:pic>
        <p:nvPicPr>
          <p:cNvPr id="3" name="Image 2">
            <a:extLst>
              <a:ext uri="{FF2B5EF4-FFF2-40B4-BE49-F238E27FC236}">
                <a16:creationId xmlns:a16="http://schemas.microsoft.com/office/drawing/2014/main" id="{ECEE27AD-EEE8-1377-CAD8-FB8C2C04F724}"/>
              </a:ext>
            </a:extLst>
          </p:cNvPr>
          <p:cNvPicPr>
            <a:picLocks noChangeAspect="1"/>
          </p:cNvPicPr>
          <p:nvPr/>
        </p:nvPicPr>
        <p:blipFill>
          <a:blip r:embed="rId2"/>
          <a:stretch>
            <a:fillRect/>
          </a:stretch>
        </p:blipFill>
        <p:spPr>
          <a:xfrm>
            <a:off x="115597" y="1472952"/>
            <a:ext cx="8571203" cy="4475558"/>
          </a:xfrm>
          <a:prstGeom prst="rect">
            <a:avLst/>
          </a:prstGeom>
        </p:spPr>
      </p:pic>
    </p:spTree>
    <p:extLst>
      <p:ext uri="{BB962C8B-B14F-4D97-AF65-F5344CB8AC3E}">
        <p14:creationId xmlns:p14="http://schemas.microsoft.com/office/powerpoint/2010/main" val="3014162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36">
            <a:extLst>
              <a:ext uri="{FF2B5EF4-FFF2-40B4-BE49-F238E27FC236}">
                <a16:creationId xmlns:a16="http://schemas.microsoft.com/office/drawing/2014/main" id="{5A7719C4-3A38-AB2B-230A-9474CC7B227D}"/>
              </a:ext>
            </a:extLst>
          </p:cNvPr>
          <p:cNvSpPr>
            <a:spLocks noGrp="1"/>
          </p:cNvSpPr>
          <p:nvPr>
            <p:ph type="title"/>
          </p:nvPr>
        </p:nvSpPr>
        <p:spPr>
          <a:xfrm>
            <a:off x="1571625" y="304800"/>
            <a:ext cx="7115175" cy="1143000"/>
          </a:xfrm>
        </p:spPr>
        <p:txBody>
          <a:bodyPr/>
          <a:lstStyle/>
          <a:p>
            <a:pPr algn="ctr"/>
            <a:r>
              <a:rPr lang="fr-FR" dirty="0"/>
              <a:t>Les avantages d’un modèle distribué</a:t>
            </a:r>
          </a:p>
        </p:txBody>
      </p:sp>
      <p:sp>
        <p:nvSpPr>
          <p:cNvPr id="14339" name="Espace réservé du contenu 37">
            <a:extLst>
              <a:ext uri="{FF2B5EF4-FFF2-40B4-BE49-F238E27FC236}">
                <a16:creationId xmlns:a16="http://schemas.microsoft.com/office/drawing/2014/main" id="{A32AFE51-223F-A83B-924D-4531F889AAD9}"/>
              </a:ext>
            </a:extLst>
          </p:cNvPr>
          <p:cNvSpPr>
            <a:spLocks noGrp="1"/>
          </p:cNvSpPr>
          <p:nvPr>
            <p:ph sz="half" idx="1"/>
          </p:nvPr>
        </p:nvSpPr>
        <p:spPr/>
        <p:txBody>
          <a:bodyPr/>
          <a:lstStyle/>
          <a:p>
            <a:r>
              <a:rPr lang="fr-FR" dirty="0"/>
              <a:t>Simplicité / flexibilité du travail : Comme chaque utilisateur peut héberger le code du projet, on n’a plus besoin d’être constamment connecté à un serveur central et on peut donc travailler en ligne sur sa propre machine ;</a:t>
            </a:r>
          </a:p>
          <a:p>
            <a:r>
              <a:rPr lang="fr-FR" dirty="0"/>
              <a:t>Sécurité : Comme chaque utilisateur possède le code complet d’un projet, on peut utiliser la copie du projet d’un utilisateur comme back-up en cas de corruption du serveur central.</a:t>
            </a:r>
          </a:p>
          <a:p>
            <a:pPr marL="0" indent="0" algn="ctr">
              <a:buNone/>
            </a:pPr>
            <a:endParaRPr lang="en-GB" altLang="fr-FR" dirty="0"/>
          </a:p>
        </p:txBody>
      </p:sp>
    </p:spTree>
    <p:extLst>
      <p:ext uri="{BB962C8B-B14F-4D97-AF65-F5344CB8AC3E}">
        <p14:creationId xmlns:p14="http://schemas.microsoft.com/office/powerpoint/2010/main" val="3484743415"/>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2339</TotalTime>
  <Words>1862</Words>
  <Application>Microsoft Macintosh PowerPoint</Application>
  <PresentationFormat>Affichage à l'écran (4:3)</PresentationFormat>
  <Paragraphs>304</Paragraphs>
  <Slides>51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51</vt:i4>
      </vt:variant>
    </vt:vector>
  </HeadingPairs>
  <TitlesOfParts>
    <vt:vector size="56" baseType="lpstr">
      <vt:lpstr>Arial</vt:lpstr>
      <vt:lpstr>Calibri</vt:lpstr>
      <vt:lpstr>Consolas</vt:lpstr>
      <vt:lpstr>Wingdings</vt:lpstr>
      <vt:lpstr>Thème Office</vt:lpstr>
      <vt:lpstr>Git (outils DevOps) </vt:lpstr>
      <vt:lpstr>Les objectifs de ce cours ?</vt:lpstr>
      <vt:lpstr>S’organiser en équipe </vt:lpstr>
      <vt:lpstr>Les informations dont on a besoin</vt:lpstr>
      <vt:lpstr>C’est quoi un logiciel de version ?</vt:lpstr>
      <vt:lpstr>Les deux modèles des logiciels de gestion de version </vt:lpstr>
      <vt:lpstr>Les deux modèles des logiciels de gestion de version </vt:lpstr>
      <vt:lpstr>Versionning centralisé vs distribué?</vt:lpstr>
      <vt:lpstr>Les avantages d’un modèle distribué</vt:lpstr>
      <vt:lpstr>Qu’est-ce que Git ?</vt:lpstr>
      <vt:lpstr>Pourquoi utiliser Git ?</vt:lpstr>
      <vt:lpstr>Model objet de Git</vt:lpstr>
      <vt:lpstr>Le commit en git </vt:lpstr>
      <vt:lpstr>Installer Git ?</vt:lpstr>
      <vt:lpstr>Organise le travail en équipe </vt:lpstr>
      <vt:lpstr>Les 3 Zones de Git</vt:lpstr>
      <vt:lpstr>Les 3 Zones de Git</vt:lpstr>
      <vt:lpstr>Les 3 Zones de Git</vt:lpstr>
      <vt:lpstr>Les 3 Zones de Git</vt:lpstr>
      <vt:lpstr>Les 3 Zones de Git</vt:lpstr>
      <vt:lpstr>Configuration Git</vt:lpstr>
      <vt:lpstr>Création d’un dépôt local Git</vt:lpstr>
      <vt:lpstr>Création d’un dépôt local Git</vt:lpstr>
      <vt:lpstr>Création d’un dépôt local Git</vt:lpstr>
      <vt:lpstr>Création d’un dépôt local Git</vt:lpstr>
      <vt:lpstr>Création d’un dépôt local Git</vt:lpstr>
      <vt:lpstr>Création d’un dépôt local Git</vt:lpstr>
      <vt:lpstr>Création d’un dépôt local Git</vt:lpstr>
      <vt:lpstr>Création d’un dépôt local Git</vt:lpstr>
      <vt:lpstr>Un commit et son arbre</vt:lpstr>
      <vt:lpstr>Structure d’un commit</vt:lpstr>
      <vt:lpstr>Structure d’un commit</vt:lpstr>
      <vt:lpstr>Une branche et l’historique de ses commits</vt:lpstr>
      <vt:lpstr>Travailler en équipe ?</vt:lpstr>
      <vt:lpstr>Push </vt:lpstr>
      <vt:lpstr>Choisir un éditeur</vt:lpstr>
      <vt:lpstr>Création d’une branch (pour un nouvel utilisateur/une nouvelle feature </vt:lpstr>
      <vt:lpstr>  Qu’est-ce que le branchement Git ?</vt:lpstr>
      <vt:lpstr>  Qu’est-ce que le branchement Git ?</vt:lpstr>
      <vt:lpstr>Flux de version typique</vt:lpstr>
      <vt:lpstr>Qu’est ce que c’est Github?</vt:lpstr>
      <vt:lpstr>Les commandes Git à retenir</vt:lpstr>
      <vt:lpstr>Git Status</vt:lpstr>
      <vt:lpstr>Git Status</vt:lpstr>
      <vt:lpstr>Git blame fichier</vt:lpstr>
      <vt:lpstr>Lexique</vt:lpstr>
      <vt:lpstr>Lexique</vt:lpstr>
      <vt:lpstr>Lexique</vt:lpstr>
      <vt:lpstr>QCM</vt:lpstr>
      <vt:lpstr>QCM</vt:lpstr>
      <vt:lpstr>QCM</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Laurence Guillotin</dc:creator>
  <cp:lastModifiedBy>Mohamed Mihoubi</cp:lastModifiedBy>
  <cp:revision>154</cp:revision>
  <dcterms:created xsi:type="dcterms:W3CDTF">2009-03-12T17:11:52Z</dcterms:created>
  <dcterms:modified xsi:type="dcterms:W3CDTF">2022-05-11T21:20:18Z</dcterms:modified>
</cp:coreProperties>
</file>